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7.xml" ContentType="application/vnd.openxmlformats-officedocument.presentationml.notesSlide+xml"/>
  <Override PartName="/ppt/notesSlides/_rels/notesSlide7.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media/image7.jpeg" ContentType="image/jpeg"/>
  <Override PartName="/ppt/media/image1.png" ContentType="image/png"/>
  <Override PartName="/ppt/media/image2.png" ContentType="image/png"/>
  <Override PartName="/ppt/media/image9.jpeg" ContentType="image/jpeg"/>
  <Override PartName="/ppt/media/image3.png" ContentType="image/png"/>
  <Override PartName="/ppt/media/image4.png" ContentType="image/png"/>
  <Override PartName="/ppt/media/image5.png" ContentType="image/png"/>
  <Override PartName="/ppt/media/image8.jpeg" ContentType="image/jpeg"/>
  <Override PartName="/ppt/media/image6.png" ContentType="image/png"/>
  <Override PartName="/ppt/media/image10.jpeg" ContentType="image/jpeg"/>
  <Override PartName="/ppt/media/image11.jpeg" ContentType="image/jpeg"/>
  <Override PartName="/ppt/media/image12.png" ContentType="image/png"/>
  <Override PartName="/ppt/media/image13.png" ContentType="image/png"/>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9144000" cy="6858000"/>
  <p:notesSz cx="6797675" cy="987266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body"/>
          </p:nvPr>
        </p:nvSpPr>
        <p:spPr>
          <a:xfrm>
            <a:off x="756000" y="5078520"/>
            <a:ext cx="6047640" cy="4811040"/>
          </a:xfrm>
          <a:prstGeom prst="rect">
            <a:avLst/>
          </a:prstGeom>
        </p:spPr>
        <p:txBody>
          <a:bodyPr lIns="0" rIns="0" tIns="0" bIns="0"/>
          <a:p>
            <a:r>
              <a:rPr b="0" lang="fr-FR" sz="2000" spc="-1" strike="noStrike">
                <a:solidFill>
                  <a:srgbClr val="000000"/>
                </a:solidFill>
                <a:uFill>
                  <a:solidFill>
                    <a:srgbClr val="ffffff"/>
                  </a:solidFill>
                </a:uFill>
                <a:latin typeface="Arial"/>
              </a:rPr>
              <a:t>Cliquez pour modifier le format des notes</a:t>
            </a:r>
            <a:endParaRPr b="0" lang="fr-FR" sz="2000" spc="-1" strike="noStrike">
              <a:solidFill>
                <a:srgbClr val="000000"/>
              </a:solidFill>
              <a:uFill>
                <a:solidFill>
                  <a:srgbClr val="ffffff"/>
                </a:solidFill>
              </a:uFill>
              <a:latin typeface="Arial"/>
            </a:endParaRPr>
          </a:p>
        </p:txBody>
      </p:sp>
      <p:sp>
        <p:nvSpPr>
          <p:cNvPr id="79" name="PlaceHolder 2"/>
          <p:cNvSpPr>
            <a:spLocks noGrp="1"/>
          </p:cNvSpPr>
          <p:nvPr>
            <p:ph type="hdr"/>
          </p:nvPr>
        </p:nvSpPr>
        <p:spPr>
          <a:xfrm>
            <a:off x="0" y="0"/>
            <a:ext cx="3280680" cy="534240"/>
          </a:xfrm>
          <a:prstGeom prst="rect">
            <a:avLst/>
          </a:prstGeom>
        </p:spPr>
        <p:txBody>
          <a:bodyPr lIns="0" rIns="0" tIns="0" bIns="0"/>
          <a:p>
            <a:r>
              <a:rPr b="0" lang="fr-FR" sz="1400" spc="-1" strike="noStrike">
                <a:solidFill>
                  <a:srgbClr val="000000"/>
                </a:solidFill>
                <a:uFill>
                  <a:solidFill>
                    <a:srgbClr val="ffffff"/>
                  </a:solidFill>
                </a:uFill>
                <a:latin typeface="Times New Roman"/>
              </a:rPr>
              <a:t>&lt;en-tête&gt;</a:t>
            </a:r>
            <a:endParaRPr b="0" lang="fr-FR" sz="1400" spc="-1" strike="noStrike">
              <a:solidFill>
                <a:srgbClr val="000000"/>
              </a:solidFill>
              <a:uFill>
                <a:solidFill>
                  <a:srgbClr val="ffffff"/>
                </a:solidFill>
              </a:uFill>
              <a:latin typeface="Times New Roman"/>
            </a:endParaRPr>
          </a:p>
        </p:txBody>
      </p:sp>
      <p:sp>
        <p:nvSpPr>
          <p:cNvPr id="80" name="PlaceHolder 3"/>
          <p:cNvSpPr>
            <a:spLocks noGrp="1"/>
          </p:cNvSpPr>
          <p:nvPr>
            <p:ph type="dt"/>
          </p:nvPr>
        </p:nvSpPr>
        <p:spPr>
          <a:xfrm>
            <a:off x="4278960" y="0"/>
            <a:ext cx="3280680" cy="534240"/>
          </a:xfrm>
          <a:prstGeom prst="rect">
            <a:avLst/>
          </a:prstGeom>
        </p:spPr>
        <p:txBody>
          <a:bodyPr lIns="0" rIns="0" tIns="0" bIns="0"/>
          <a:p>
            <a:pPr algn="r"/>
            <a:r>
              <a:rPr b="0" lang="fr-FR" sz="1400" spc="-1" strike="noStrike">
                <a:solidFill>
                  <a:srgbClr val="000000"/>
                </a:solidFill>
                <a:uFill>
                  <a:solidFill>
                    <a:srgbClr val="ffffff"/>
                  </a:solidFill>
                </a:uFill>
                <a:latin typeface="Times New Roman"/>
              </a:rPr>
              <a:t>&lt;date/heure&gt;</a:t>
            </a:r>
            <a:endParaRPr b="0" lang="fr-FR" sz="1400" spc="-1" strike="noStrike">
              <a:solidFill>
                <a:srgbClr val="000000"/>
              </a:solidFill>
              <a:uFill>
                <a:solidFill>
                  <a:srgbClr val="ffffff"/>
                </a:solidFill>
              </a:uFill>
              <a:latin typeface="Times New Roman"/>
            </a:endParaRPr>
          </a:p>
        </p:txBody>
      </p:sp>
      <p:sp>
        <p:nvSpPr>
          <p:cNvPr id="81" name="PlaceHolder 4"/>
          <p:cNvSpPr>
            <a:spLocks noGrp="1"/>
          </p:cNvSpPr>
          <p:nvPr>
            <p:ph type="ftr"/>
          </p:nvPr>
        </p:nvSpPr>
        <p:spPr>
          <a:xfrm>
            <a:off x="0" y="10157400"/>
            <a:ext cx="3280680" cy="534240"/>
          </a:xfrm>
          <a:prstGeom prst="rect">
            <a:avLst/>
          </a:prstGeom>
        </p:spPr>
        <p:txBody>
          <a:bodyPr lIns="0" rIns="0" tIns="0" bIns="0" anchor="b"/>
          <a:p>
            <a:r>
              <a:rPr b="0" lang="fr-FR" sz="1400" spc="-1" strike="noStrike">
                <a:solidFill>
                  <a:srgbClr val="000000"/>
                </a:solidFill>
                <a:uFill>
                  <a:solidFill>
                    <a:srgbClr val="ffffff"/>
                  </a:solidFill>
                </a:uFill>
                <a:latin typeface="Times New Roman"/>
              </a:rPr>
              <a:t>&lt;pied de page&gt;</a:t>
            </a:r>
            <a:endParaRPr b="0" lang="fr-FR" sz="1400" spc="-1" strike="noStrike">
              <a:solidFill>
                <a:srgbClr val="000000"/>
              </a:solidFill>
              <a:uFill>
                <a:solidFill>
                  <a:srgbClr val="ffffff"/>
                </a:solidFill>
              </a:uFill>
              <a:latin typeface="Times New Roman"/>
            </a:endParaRPr>
          </a:p>
        </p:txBody>
      </p:sp>
      <p:sp>
        <p:nvSpPr>
          <p:cNvPr id="82" name="PlaceHolder 5"/>
          <p:cNvSpPr>
            <a:spLocks noGrp="1"/>
          </p:cNvSpPr>
          <p:nvPr>
            <p:ph type="sldNum"/>
          </p:nvPr>
        </p:nvSpPr>
        <p:spPr>
          <a:xfrm>
            <a:off x="4278960" y="10157400"/>
            <a:ext cx="3280680" cy="534240"/>
          </a:xfrm>
          <a:prstGeom prst="rect">
            <a:avLst/>
          </a:prstGeom>
        </p:spPr>
        <p:txBody>
          <a:bodyPr lIns="0" rIns="0" tIns="0" bIns="0" anchor="b"/>
          <a:p>
            <a:pPr algn="r"/>
            <a:fld id="{0F440A07-C446-4290-9F98-C4284C41048B}" type="slidenum">
              <a:rPr b="0" lang="fr-FR" sz="1400" spc="-1" strike="noStrike">
                <a:solidFill>
                  <a:srgbClr val="000000"/>
                </a:solidFill>
                <a:uFill>
                  <a:solidFill>
                    <a:srgbClr val="ffffff"/>
                  </a:solidFill>
                </a:uFill>
                <a:latin typeface="Times New Roman"/>
              </a:rPr>
              <a:t>&lt;numéro&gt;</a:t>
            </a:fld>
            <a:endParaRPr b="0" lang="fr-F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type="body"/>
          </p:nvPr>
        </p:nvSpPr>
        <p:spPr>
          <a:xfrm>
            <a:off x="679680" y="4689360"/>
            <a:ext cx="5437800" cy="4442400"/>
          </a:xfrm>
          <a:prstGeom prst="rect">
            <a:avLst/>
          </a:prstGeom>
        </p:spPr>
        <p:txBody>
          <a:bodyPr/>
          <a:p>
            <a:endParaRPr b="0" lang="fr-FR" sz="2000" spc="-1" strike="noStrike">
              <a:solidFill>
                <a:srgbClr val="000000"/>
              </a:solidFill>
              <a:uFill>
                <a:solidFill>
                  <a:srgbClr val="ffffff"/>
                </a:solidFill>
              </a:uFill>
              <a:latin typeface="Arial"/>
            </a:endParaRPr>
          </a:p>
        </p:txBody>
      </p:sp>
      <p:sp>
        <p:nvSpPr>
          <p:cNvPr id="129" name="TextShape 2"/>
          <p:cNvSpPr txBox="1"/>
          <p:nvPr/>
        </p:nvSpPr>
        <p:spPr>
          <a:xfrm>
            <a:off x="3850560" y="9377280"/>
            <a:ext cx="2945160" cy="493200"/>
          </a:xfrm>
          <a:prstGeom prst="rect">
            <a:avLst/>
          </a:prstGeom>
          <a:noFill/>
          <a:ln>
            <a:noFill/>
          </a:ln>
        </p:spPr>
        <p:txBody>
          <a:bodyPr anchor="b"/>
          <a:p>
            <a:pPr algn="r">
              <a:lnSpc>
                <a:spcPct val="100000"/>
              </a:lnSpc>
            </a:pPr>
            <a:fld id="{69089911-5A0C-40C9-B302-1787EBC9162A}" type="slidenum">
              <a:rPr b="0" lang="fr-FR" sz="12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pic>
        <p:nvPicPr>
          <p:cNvPr id="37" name="" descr=""/>
          <p:cNvPicPr/>
          <p:nvPr/>
        </p:nvPicPr>
        <p:blipFill>
          <a:blip r:embed="rId2"/>
          <a:stretch/>
        </p:blipFill>
        <p:spPr>
          <a:xfrm>
            <a:off x="1735560" y="1599840"/>
            <a:ext cx="5671800" cy="4525560"/>
          </a:xfrm>
          <a:prstGeom prst="rect">
            <a:avLst/>
          </a:prstGeom>
          <a:ln>
            <a:noFill/>
          </a:ln>
        </p:spPr>
      </p:pic>
      <p:pic>
        <p:nvPicPr>
          <p:cNvPr id="38" name="" descr=""/>
          <p:cNvPicPr/>
          <p:nvPr/>
        </p:nvPicPr>
        <p:blipFill>
          <a:blip r:embed="rId3"/>
          <a:stretch/>
        </p:blipFill>
        <p:spPr>
          <a:xfrm>
            <a:off x="1735560" y="1599840"/>
            <a:ext cx="567180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45"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47" name="PlaceHolder 2"/>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49" name="PlaceHolder 2"/>
          <p:cNvSpPr>
            <a:spLocks noGrp="1"/>
          </p:cNvSpPr>
          <p:nvPr>
            <p:ph type="body"/>
          </p:nvPr>
        </p:nvSpPr>
        <p:spPr>
          <a:xfrm>
            <a:off x="45720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50" name="PlaceHolder 3"/>
          <p:cNvSpPr>
            <a:spLocks noGrp="1"/>
          </p:cNvSpPr>
          <p:nvPr>
            <p:ph type="body"/>
          </p:nvPr>
        </p:nvSpPr>
        <p:spPr>
          <a:xfrm>
            <a:off x="467424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54"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55" name="PlaceHolder 3"/>
          <p:cNvSpPr>
            <a:spLocks noGrp="1"/>
          </p:cNvSpPr>
          <p:nvPr>
            <p:ph type="body"/>
          </p:nvPr>
        </p:nvSpPr>
        <p:spPr>
          <a:xfrm>
            <a:off x="45720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56" name="PlaceHolder 4"/>
          <p:cNvSpPr>
            <a:spLocks noGrp="1"/>
          </p:cNvSpPr>
          <p:nvPr>
            <p:ph type="body"/>
          </p:nvPr>
        </p:nvSpPr>
        <p:spPr>
          <a:xfrm>
            <a:off x="467424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59"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60" name="PlaceHolder 4"/>
          <p:cNvSpPr>
            <a:spLocks noGrp="1"/>
          </p:cNvSpPr>
          <p:nvPr>
            <p:ph type="body"/>
          </p:nvPr>
        </p:nvSpPr>
        <p:spPr>
          <a:xfrm>
            <a:off x="467424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62"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63"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64" name="PlaceHolder 4"/>
          <p:cNvSpPr>
            <a:spLocks noGrp="1"/>
          </p:cNvSpPr>
          <p:nvPr>
            <p:ph type="body"/>
          </p:nvPr>
        </p:nvSpPr>
        <p:spPr>
          <a:xfrm>
            <a:off x="457200" y="396432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66" name="PlaceHolder 2"/>
          <p:cNvSpPr>
            <a:spLocks noGrp="1"/>
          </p:cNvSpPr>
          <p:nvPr>
            <p:ph type="body"/>
          </p:nvPr>
        </p:nvSpPr>
        <p:spPr>
          <a:xfrm>
            <a:off x="457200" y="160020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67" name="PlaceHolder 3"/>
          <p:cNvSpPr>
            <a:spLocks noGrp="1"/>
          </p:cNvSpPr>
          <p:nvPr>
            <p:ph type="body"/>
          </p:nvPr>
        </p:nvSpPr>
        <p:spPr>
          <a:xfrm>
            <a:off x="457200" y="396432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72" name="PlaceHolder 5"/>
          <p:cNvSpPr>
            <a:spLocks noGrp="1"/>
          </p:cNvSpPr>
          <p:nvPr>
            <p:ph type="body"/>
          </p:nvPr>
        </p:nvSpPr>
        <p:spPr>
          <a:xfrm>
            <a:off x="45720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74" name="PlaceHolder 2"/>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75" name="PlaceHolder 3"/>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pic>
        <p:nvPicPr>
          <p:cNvPr id="76" name="" descr=""/>
          <p:cNvPicPr/>
          <p:nvPr/>
        </p:nvPicPr>
        <p:blipFill>
          <a:blip r:embed="rId2"/>
          <a:stretch/>
        </p:blipFill>
        <p:spPr>
          <a:xfrm>
            <a:off x="1735560" y="1599840"/>
            <a:ext cx="5671800" cy="4525560"/>
          </a:xfrm>
          <a:prstGeom prst="rect">
            <a:avLst/>
          </a:prstGeom>
          <a:ln>
            <a:noFill/>
          </a:ln>
        </p:spPr>
      </p:pic>
      <p:pic>
        <p:nvPicPr>
          <p:cNvPr id="77" name="" descr=""/>
          <p:cNvPicPr/>
          <p:nvPr/>
        </p:nvPicPr>
        <p:blipFill>
          <a:blip r:embed="rId3"/>
          <a:stretch/>
        </p:blipFill>
        <p:spPr>
          <a:xfrm>
            <a:off x="1735560" y="1599840"/>
            <a:ext cx="5671800" cy="45255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fr-FR" sz="4400" spc="-1" strike="noStrike">
                <a:solidFill>
                  <a:srgbClr val="000000"/>
                </a:solidFill>
                <a:uFill>
                  <a:solidFill>
                    <a:srgbClr val="ffffff"/>
                  </a:solidFill>
                </a:uFill>
                <a:latin typeface="Calibri"/>
              </a:rPr>
              <a:t>Cliquez et modifiez le titre</a:t>
            </a:r>
            <a:endParaRPr b="0" lang="fr-FR" sz="4400" spc="-1" strike="noStrike">
              <a:solidFill>
                <a:srgbClr val="000000"/>
              </a:solidFill>
              <a:uFill>
                <a:solidFill>
                  <a:srgbClr val="ffffff"/>
                </a:solidFill>
              </a:u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fld id="{502B3C3E-B8D8-45D6-A78B-ECB03B1A8D41}" type="datetime1">
              <a:rPr b="0" lang="fr-FR" sz="1200" spc="-1" strike="noStrike">
                <a:solidFill>
                  <a:srgbClr val="8b8b8b"/>
                </a:solidFill>
                <a:uFill>
                  <a:solidFill>
                    <a:srgbClr val="ffffff"/>
                  </a:solidFill>
                </a:uFill>
                <a:latin typeface="Calibri"/>
              </a:rPr>
              <a:t>03/03/2020</a:t>
            </a:fld>
            <a:endParaRPr b="0" lang="fr-FR" sz="1400" spc="-1" strike="noStrike">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b="0" lang="fr-FR" sz="2400" spc="-1" strike="noStrike">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CE74FD9E-BA09-4443-B3E0-77A95C7CC1F0}" type="slidenum">
              <a:rPr b="0" lang="fr-FR" sz="1200" spc="-1" strike="noStrike">
                <a:solidFill>
                  <a:srgbClr val="8b8b8b"/>
                </a:solidFill>
                <a:uFill>
                  <a:solidFill>
                    <a:srgbClr val="ffffff"/>
                  </a:solidFill>
                </a:uFill>
                <a:latin typeface="Calibri"/>
              </a:rPr>
              <a:t>&lt;numéro&gt;</a:t>
            </a:fld>
            <a:endParaRPr b="0" lang="fr-FR" sz="1400" spc="-1" strike="noStrike">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fr-FR" sz="3200" spc="-1" strike="noStrike">
                <a:solidFill>
                  <a:srgbClr val="000000"/>
                </a:solidFill>
                <a:uFill>
                  <a:solidFill>
                    <a:srgbClr val="ffffff"/>
                  </a:solidFill>
                </a:uFill>
                <a:latin typeface="Calibri"/>
              </a:rPr>
              <a:t>Cliquez pour éditer le format du plan de texte</a:t>
            </a:r>
            <a:endParaRPr b="0" lang="fr-FR"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fr-FR" sz="2400" spc="-1" strike="noStrike">
                <a:solidFill>
                  <a:srgbClr val="000000"/>
                </a:solidFill>
                <a:uFill>
                  <a:solidFill>
                    <a:srgbClr val="ffffff"/>
                  </a:solidFill>
                </a:uFill>
                <a:latin typeface="Calibri"/>
              </a:rPr>
              <a:t>Second niveau de plan</a:t>
            </a:r>
            <a:endParaRPr b="0" lang="fr-FR"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fr-FR" sz="2000" spc="-1" strike="noStrike">
                <a:solidFill>
                  <a:srgbClr val="000000"/>
                </a:solidFill>
                <a:uFill>
                  <a:solidFill>
                    <a:srgbClr val="ffffff"/>
                  </a:solidFill>
                </a:uFill>
                <a:latin typeface="Calibri"/>
              </a:rPr>
              <a:t>Troisième niveau de plan</a:t>
            </a:r>
            <a:endParaRPr b="0" lang="fr-FR" sz="20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fr-FR" sz="2000" spc="-1" strike="noStrike">
                <a:solidFill>
                  <a:srgbClr val="000000"/>
                </a:solidFill>
                <a:uFill>
                  <a:solidFill>
                    <a:srgbClr val="ffffff"/>
                  </a:solidFill>
                </a:uFill>
                <a:latin typeface="Calibri"/>
              </a:rPr>
              <a:t>Quatrième niveau de plan</a:t>
            </a:r>
            <a:endParaRPr b="0" lang="fr-FR" sz="20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fr-FR" sz="2000" spc="-1" strike="noStrike">
                <a:solidFill>
                  <a:srgbClr val="000000"/>
                </a:solidFill>
                <a:uFill>
                  <a:solidFill>
                    <a:srgbClr val="ffffff"/>
                  </a:solidFill>
                </a:uFill>
                <a:latin typeface="Calibri"/>
              </a:rPr>
              <a:t>Cinquième niveau de plan</a:t>
            </a:r>
            <a:endParaRPr b="0" lang="fr-FR"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fr-FR" sz="2000" spc="-1" strike="noStrike">
                <a:solidFill>
                  <a:srgbClr val="000000"/>
                </a:solidFill>
                <a:uFill>
                  <a:solidFill>
                    <a:srgbClr val="ffffff"/>
                  </a:solidFill>
                </a:uFill>
                <a:latin typeface="Calibri"/>
              </a:rPr>
              <a:t>Sixième niveau de plan</a:t>
            </a:r>
            <a:endParaRPr b="0" lang="fr-FR"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fr-FR" sz="2000" spc="-1" strike="noStrike">
                <a:solidFill>
                  <a:srgbClr val="000000"/>
                </a:solidFill>
                <a:uFill>
                  <a:solidFill>
                    <a:srgbClr val="ffffff"/>
                  </a:solidFill>
                </a:uFill>
                <a:latin typeface="Calibri"/>
              </a:rPr>
              <a:t>Septième niveau de plan</a:t>
            </a:r>
            <a:endParaRPr b="0" lang="fr-FR"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fr-FR" sz="4400" spc="-1" strike="noStrike">
                <a:solidFill>
                  <a:srgbClr val="000000"/>
                </a:solidFill>
                <a:uFill>
                  <a:solidFill>
                    <a:srgbClr val="ffffff"/>
                  </a:solidFill>
                </a:uFill>
                <a:latin typeface="Calibri"/>
              </a:rPr>
              <a:t>Cliquez et modifiez le titre</a:t>
            </a:r>
            <a:endParaRPr b="0" lang="fr-FR" sz="4400" spc="-1" strike="noStrike">
              <a:solidFill>
                <a:srgbClr val="000000"/>
              </a:solidFill>
              <a:uFill>
                <a:solidFill>
                  <a:srgbClr val="ffffff"/>
                </a:solidFill>
              </a:uFill>
              <a:latin typeface="Calibri"/>
            </a:endParaRPr>
          </a:p>
        </p:txBody>
      </p:sp>
      <p:sp>
        <p:nvSpPr>
          <p:cNvPr id="40" name="PlaceHolder 2"/>
          <p:cNvSpPr>
            <a:spLocks noGrp="1"/>
          </p:cNvSpPr>
          <p:nvPr>
            <p:ph type="body"/>
          </p:nvPr>
        </p:nvSpPr>
        <p:spPr>
          <a:xfrm>
            <a:off x="457200" y="1600200"/>
            <a:ext cx="8229240" cy="4525560"/>
          </a:xfrm>
          <a:prstGeom prst="rect">
            <a:avLst/>
          </a:prstGeom>
        </p:spPr>
        <p:txBody>
          <a:bodyPr/>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Cliquez pour modifier les styles du texte du masque</a:t>
            </a:r>
            <a:endParaRPr b="0" lang="fr-FR"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fr-FR" sz="2800" spc="-1" strike="noStrike">
                <a:solidFill>
                  <a:srgbClr val="000000"/>
                </a:solidFill>
                <a:uFill>
                  <a:solidFill>
                    <a:srgbClr val="ffffff"/>
                  </a:solidFill>
                </a:uFill>
                <a:latin typeface="Calibri"/>
              </a:rPr>
              <a:t>Deuxième niveau</a:t>
            </a:r>
            <a:endParaRPr b="0" lang="fr-FR" sz="32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fr-FR" sz="2400" spc="-1" strike="noStrike">
                <a:solidFill>
                  <a:srgbClr val="000000"/>
                </a:solidFill>
                <a:uFill>
                  <a:solidFill>
                    <a:srgbClr val="ffffff"/>
                  </a:solidFill>
                </a:uFill>
                <a:latin typeface="Calibri"/>
              </a:rPr>
              <a:t>Troisième niveau</a:t>
            </a:r>
            <a:endParaRPr b="0" lang="fr-FR" sz="32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fr-FR" sz="2000" spc="-1" strike="noStrike">
                <a:solidFill>
                  <a:srgbClr val="000000"/>
                </a:solidFill>
                <a:uFill>
                  <a:solidFill>
                    <a:srgbClr val="ffffff"/>
                  </a:solidFill>
                </a:uFill>
                <a:latin typeface="Calibri"/>
              </a:rPr>
              <a:t>Quatrième niveau</a:t>
            </a:r>
            <a:endParaRPr b="0" lang="fr-FR" sz="32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fr-FR" sz="2000" spc="-1" strike="noStrike">
                <a:solidFill>
                  <a:srgbClr val="000000"/>
                </a:solidFill>
                <a:uFill>
                  <a:solidFill>
                    <a:srgbClr val="ffffff"/>
                  </a:solidFill>
                </a:uFill>
                <a:latin typeface="Calibri"/>
              </a:rPr>
              <a:t>Cinquième niveau</a:t>
            </a:r>
            <a:endParaRPr b="0" lang="fr-FR" sz="3200" spc="-1" strike="noStrike">
              <a:solidFill>
                <a:srgbClr val="000000"/>
              </a:solidFill>
              <a:uFill>
                <a:solidFill>
                  <a:srgbClr val="ffffff"/>
                </a:solidFill>
              </a:uFill>
              <a:latin typeface="Calibri"/>
            </a:endParaRPr>
          </a:p>
        </p:txBody>
      </p:sp>
      <p:sp>
        <p:nvSpPr>
          <p:cNvPr id="41" name="PlaceHolder 3"/>
          <p:cNvSpPr>
            <a:spLocks noGrp="1"/>
          </p:cNvSpPr>
          <p:nvPr>
            <p:ph type="dt"/>
          </p:nvPr>
        </p:nvSpPr>
        <p:spPr>
          <a:xfrm>
            <a:off x="457200" y="6356520"/>
            <a:ext cx="2133360" cy="364680"/>
          </a:xfrm>
          <a:prstGeom prst="rect">
            <a:avLst/>
          </a:prstGeom>
        </p:spPr>
        <p:txBody>
          <a:bodyPr anchor="ctr"/>
          <a:p>
            <a:pPr>
              <a:lnSpc>
                <a:spcPct val="100000"/>
              </a:lnSpc>
            </a:pPr>
            <a:fld id="{56540C29-F2D8-481C-9F90-2D61AD288BC0}" type="datetime1">
              <a:rPr b="0" lang="fr-FR" sz="1200" spc="-1" strike="noStrike">
                <a:solidFill>
                  <a:srgbClr val="8b8b8b"/>
                </a:solidFill>
                <a:uFill>
                  <a:solidFill>
                    <a:srgbClr val="ffffff"/>
                  </a:solidFill>
                </a:uFill>
                <a:latin typeface="Calibri"/>
              </a:rPr>
              <a:t>03/03/2020</a:t>
            </a:fld>
            <a:endParaRPr b="0" lang="fr-FR" sz="1400" spc="-1" strike="noStrike">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3124080" y="6356520"/>
            <a:ext cx="2895120" cy="364680"/>
          </a:xfrm>
          <a:prstGeom prst="rect">
            <a:avLst/>
          </a:prstGeom>
        </p:spPr>
        <p:txBody>
          <a:bodyPr anchor="ctr"/>
          <a:p>
            <a:endParaRPr b="0" lang="fr-FR" sz="2400" spc="-1" strike="noStrike">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6553080" y="6356520"/>
            <a:ext cx="2133360" cy="364680"/>
          </a:xfrm>
          <a:prstGeom prst="rect">
            <a:avLst/>
          </a:prstGeom>
        </p:spPr>
        <p:txBody>
          <a:bodyPr anchor="ctr"/>
          <a:p>
            <a:pPr algn="r">
              <a:lnSpc>
                <a:spcPct val="100000"/>
              </a:lnSpc>
            </a:pPr>
            <a:fld id="{4BF1B138-7A00-4BB3-9344-EE313F3712DC}" type="slidenum">
              <a:rPr b="0" lang="fr-FR" sz="1200" spc="-1" strike="noStrike">
                <a:solidFill>
                  <a:srgbClr val="8b8b8b"/>
                </a:solidFill>
                <a:uFill>
                  <a:solidFill>
                    <a:srgbClr val="ffffff"/>
                  </a:solidFill>
                </a:uFill>
                <a:latin typeface="Calibri"/>
              </a:rPr>
              <a:t>&lt;numéro&gt;</a:t>
            </a:fld>
            <a:endParaRPr b="0" lang="fr-F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TextShape 1"/>
          <p:cNvSpPr txBox="1"/>
          <p:nvPr/>
        </p:nvSpPr>
        <p:spPr>
          <a:xfrm>
            <a:off x="862200" y="687240"/>
            <a:ext cx="7925760" cy="1619280"/>
          </a:xfrm>
          <a:prstGeom prst="rect">
            <a:avLst/>
          </a:prstGeom>
          <a:noFill/>
          <a:ln>
            <a:noFill/>
          </a:ln>
        </p:spPr>
        <p:txBody>
          <a:bodyPr anchor="ctr"/>
          <a:p>
            <a:pPr algn="ctr">
              <a:lnSpc>
                <a:spcPct val="100000"/>
              </a:lnSpc>
            </a:pPr>
            <a:r>
              <a:rPr b="1" lang="fr-FR" sz="4400" spc="-1" strike="noStrike">
                <a:solidFill>
                  <a:srgbClr val="660066"/>
                </a:solidFill>
                <a:uFill>
                  <a:solidFill>
                    <a:srgbClr val="ffffff"/>
                  </a:solidFill>
                </a:uFill>
                <a:latin typeface="Calibri"/>
              </a:rPr>
              <a:t>Les femmes « grandes perdantes » de la réforme des retraites</a:t>
            </a:r>
            <a:r>
              <a:rPr b="1" lang="fr-FR" sz="4400" spc="-1" strike="noStrike">
                <a:solidFill>
                  <a:srgbClr val="ff0000"/>
                </a:solidFill>
                <a:uFill>
                  <a:solidFill>
                    <a:srgbClr val="ffffff"/>
                  </a:solidFill>
                </a:uFill>
                <a:latin typeface="Calibri"/>
              </a:rPr>
              <a:t>
</a:t>
            </a:r>
            <a:endParaRPr b="0" lang="fr-FR" sz="1800" spc="-1" strike="noStrike">
              <a:solidFill>
                <a:srgbClr val="000000"/>
              </a:solidFill>
              <a:uFill>
                <a:solidFill>
                  <a:srgbClr val="ffffff"/>
                </a:solidFill>
              </a:uFill>
              <a:latin typeface="Calibri"/>
            </a:endParaRPr>
          </a:p>
        </p:txBody>
      </p:sp>
      <p:sp>
        <p:nvSpPr>
          <p:cNvPr id="84" name="TextShape 2"/>
          <p:cNvSpPr txBox="1"/>
          <p:nvPr/>
        </p:nvSpPr>
        <p:spPr>
          <a:xfrm>
            <a:off x="4882320" y="3297240"/>
            <a:ext cx="3518640" cy="1257840"/>
          </a:xfrm>
          <a:prstGeom prst="rect">
            <a:avLst/>
          </a:prstGeom>
          <a:noFill/>
          <a:ln>
            <a:noFill/>
          </a:ln>
        </p:spPr>
        <p:txBody>
          <a:bodyPr/>
          <a:p>
            <a:pPr algn="ctr">
              <a:lnSpc>
                <a:spcPct val="100000"/>
              </a:lnSpc>
            </a:pPr>
            <a:r>
              <a:rPr b="1" lang="fr-FR" sz="3200" spc="-1" strike="noStrike">
                <a:solidFill>
                  <a:srgbClr val="ff0000"/>
                </a:solidFill>
                <a:uFill>
                  <a:solidFill>
                    <a:srgbClr val="ffffff"/>
                  </a:solidFill>
                </a:uFill>
                <a:latin typeface="Calibri"/>
              </a:rPr>
              <a:t>Décryptage et Propositions CGT</a:t>
            </a:r>
            <a:endParaRPr b="0" lang="fr-FR" sz="3200" spc="-1" strike="noStrike">
              <a:solidFill>
                <a:srgbClr val="000000"/>
              </a:solidFill>
              <a:uFill>
                <a:solidFill>
                  <a:srgbClr val="ffffff"/>
                </a:solidFill>
              </a:uFill>
              <a:latin typeface="Arial"/>
            </a:endParaRPr>
          </a:p>
        </p:txBody>
      </p:sp>
      <p:pic>
        <p:nvPicPr>
          <p:cNvPr id="85" name="Image 4" descr=""/>
          <p:cNvPicPr/>
          <p:nvPr/>
        </p:nvPicPr>
        <p:blipFill>
          <a:blip r:embed="rId1"/>
          <a:stretch/>
        </p:blipFill>
        <p:spPr>
          <a:xfrm>
            <a:off x="7064640" y="4756320"/>
            <a:ext cx="1765080" cy="1765080"/>
          </a:xfrm>
          <a:prstGeom prst="rect">
            <a:avLst/>
          </a:prstGeom>
          <a:ln>
            <a:noFill/>
          </a:ln>
        </p:spPr>
      </p:pic>
      <p:sp>
        <p:nvSpPr>
          <p:cNvPr id="86" name="TextShape 3"/>
          <p:cNvSpPr txBox="1"/>
          <p:nvPr/>
        </p:nvSpPr>
        <p:spPr>
          <a:xfrm>
            <a:off x="6553080" y="6356520"/>
            <a:ext cx="2133360" cy="364680"/>
          </a:xfrm>
          <a:prstGeom prst="rect">
            <a:avLst/>
          </a:prstGeom>
          <a:noFill/>
          <a:ln>
            <a:noFill/>
          </a:ln>
        </p:spPr>
        <p:txBody>
          <a:bodyPr anchor="ctr"/>
          <a:p>
            <a:pPr algn="r">
              <a:lnSpc>
                <a:spcPct val="100000"/>
              </a:lnSpc>
            </a:pPr>
            <a:fld id="{3219B909-F2C8-4309-BFC5-465FE5AE1E16}" type="slidenum">
              <a:rPr b="0" lang="fr-FR" sz="1200" spc="-1" strike="noStrike">
                <a:solidFill>
                  <a:srgbClr val="8b8b8b"/>
                </a:solidFill>
                <a:uFill>
                  <a:solidFill>
                    <a:srgbClr val="ffffff"/>
                  </a:solidFill>
                </a:uFill>
                <a:latin typeface="Calibri"/>
              </a:rPr>
              <a:t>&lt;numéro&gt;</a:t>
            </a:fld>
            <a:endParaRPr b="0" lang="fr-FR" sz="1400" spc="-1" strike="noStrike">
              <a:solidFill>
                <a:srgbClr val="000000"/>
              </a:solidFill>
              <a:uFill>
                <a:solidFill>
                  <a:srgbClr val="ffffff"/>
                </a:solidFill>
              </a:uFill>
              <a:latin typeface="Times New Roman"/>
            </a:endParaRPr>
          </a:p>
        </p:txBody>
      </p:sp>
      <p:pic>
        <p:nvPicPr>
          <p:cNvPr id="87" name="Image 6" descr=""/>
          <p:cNvPicPr/>
          <p:nvPr/>
        </p:nvPicPr>
        <p:blipFill>
          <a:blip r:embed="rId2"/>
          <a:stretch/>
        </p:blipFill>
        <p:spPr>
          <a:xfrm>
            <a:off x="421560" y="2148120"/>
            <a:ext cx="3781080" cy="4207680"/>
          </a:xfrm>
          <a:prstGeom prst="rect">
            <a:avLst/>
          </a:prstGeom>
          <a:ln>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Shape 1"/>
          <p:cNvSpPr txBox="1"/>
          <p:nvPr/>
        </p:nvSpPr>
        <p:spPr>
          <a:xfrm>
            <a:off x="457200" y="274680"/>
            <a:ext cx="8229240" cy="1142640"/>
          </a:xfrm>
          <a:prstGeom prst="rect">
            <a:avLst/>
          </a:prstGeom>
          <a:solidFill>
            <a:srgbClr val="ffff00"/>
          </a:solidFill>
          <a:ln>
            <a:noFill/>
          </a:ln>
        </p:spPr>
        <p:txBody>
          <a:bodyPr anchor="ctr"/>
          <a:p>
            <a:pPr algn="ctr">
              <a:lnSpc>
                <a:spcPct val="100000"/>
              </a:lnSpc>
            </a:pPr>
            <a:r>
              <a:rPr b="1" lang="fr-FR" sz="3200" spc="-1" strike="noStrike">
                <a:solidFill>
                  <a:srgbClr val="660066"/>
                </a:solidFill>
                <a:uFill>
                  <a:solidFill>
                    <a:srgbClr val="ffffff"/>
                  </a:solidFill>
                </a:uFill>
                <a:latin typeface="Calibri"/>
              </a:rPr>
              <a:t>Une réforme féministe devrait au contraire</a:t>
            </a:r>
            <a:r>
              <a:rPr b="0" lang="fr-FR" sz="3200" spc="-1" strike="noStrike">
                <a:solidFill>
                  <a:srgbClr val="660066"/>
                </a:solidFill>
                <a:uFill>
                  <a:solidFill>
                    <a:srgbClr val="ffffff"/>
                  </a:solidFill>
                </a:uFill>
                <a:latin typeface="Calibri"/>
              </a:rPr>
              <a:t>
</a:t>
            </a:r>
            <a:endParaRPr b="0" lang="fr-FR" sz="1800" spc="-1" strike="noStrike">
              <a:solidFill>
                <a:srgbClr val="000000"/>
              </a:solidFill>
              <a:uFill>
                <a:solidFill>
                  <a:srgbClr val="ffffff"/>
                </a:solidFill>
              </a:uFill>
              <a:latin typeface="Calibri"/>
            </a:endParaRPr>
          </a:p>
        </p:txBody>
      </p:sp>
      <p:sp>
        <p:nvSpPr>
          <p:cNvPr id="120" name="TextShape 2"/>
          <p:cNvSpPr txBox="1"/>
          <p:nvPr/>
        </p:nvSpPr>
        <p:spPr>
          <a:xfrm>
            <a:off x="457200" y="1600200"/>
            <a:ext cx="5042160" cy="4525560"/>
          </a:xfrm>
          <a:prstGeom prst="rect">
            <a:avLst/>
          </a:prstGeom>
          <a:noFill/>
          <a:ln>
            <a:noFill/>
          </a:ln>
        </p:spPr>
        <p:txBody>
          <a:bodyPr/>
          <a:p>
            <a:pPr marL="343080" indent="-342720">
              <a:lnSpc>
                <a:spcPct val="100000"/>
              </a:lnSpc>
              <a:buClr>
                <a:srgbClr val="ff0000"/>
              </a:buClr>
              <a:buFont typeface="Arial"/>
              <a:buChar char="•"/>
            </a:pPr>
            <a:r>
              <a:rPr b="1" lang="fr-FR" sz="3200" spc="-1" strike="noStrike">
                <a:solidFill>
                  <a:srgbClr val="ff0000"/>
                </a:solidFill>
                <a:uFill>
                  <a:solidFill>
                    <a:srgbClr val="ffffff"/>
                  </a:solidFill>
                </a:uFill>
                <a:latin typeface="Calibri"/>
              </a:rPr>
              <a:t>Abaisser le temps de travail </a:t>
            </a:r>
            <a:r>
              <a:rPr b="0" lang="fr-FR" sz="3200" spc="-1" strike="noStrike">
                <a:solidFill>
                  <a:srgbClr val="000000"/>
                </a:solidFill>
                <a:uFill>
                  <a:solidFill>
                    <a:srgbClr val="ffffff"/>
                  </a:solidFill>
                </a:uFill>
                <a:latin typeface="Calibri"/>
              </a:rPr>
              <a:t>pour permettre aux femmes comme aux hommes de s’occuper des enfants</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marL="343080" indent="-342720">
              <a:lnSpc>
                <a:spcPct val="100000"/>
              </a:lnSpc>
              <a:buClr>
                <a:srgbClr val="ff0000"/>
              </a:buClr>
              <a:buFont typeface="Arial"/>
              <a:buChar char="•"/>
            </a:pPr>
            <a:r>
              <a:rPr b="1" lang="fr-FR" sz="3200" spc="-1" strike="noStrike">
                <a:solidFill>
                  <a:srgbClr val="ff0000"/>
                </a:solidFill>
                <a:uFill>
                  <a:solidFill>
                    <a:srgbClr val="ffffff"/>
                  </a:solidFill>
                </a:uFill>
                <a:latin typeface="Calibri"/>
              </a:rPr>
              <a:t>Revenir à la prise en compte des meilleures années </a:t>
            </a:r>
            <a:r>
              <a:rPr b="0" lang="fr-FR" sz="3200" spc="-1" strike="noStrike">
                <a:solidFill>
                  <a:srgbClr val="000000"/>
                </a:solidFill>
                <a:uFill>
                  <a:solidFill>
                    <a:srgbClr val="ffffff"/>
                  </a:solidFill>
                </a:uFill>
                <a:latin typeface="Calibri"/>
              </a:rPr>
              <a:t>pour le calcul de la retraite</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marL="343080" indent="-342720">
              <a:lnSpc>
                <a:spcPct val="100000"/>
              </a:lnSpc>
              <a:buClr>
                <a:srgbClr val="ff0000"/>
              </a:buClr>
              <a:buFont typeface="Arial"/>
              <a:buChar char="•"/>
            </a:pPr>
            <a:r>
              <a:rPr b="1" lang="fr-FR" sz="3200" spc="-1" strike="noStrike">
                <a:solidFill>
                  <a:srgbClr val="ff0000"/>
                </a:solidFill>
                <a:uFill>
                  <a:solidFill>
                    <a:srgbClr val="ffffff"/>
                  </a:solidFill>
                </a:uFill>
                <a:latin typeface="Calibri"/>
              </a:rPr>
              <a:t>Lutter contre le sous-emploi des femmes, les temps partiels et la précarité</a:t>
            </a:r>
            <a:r>
              <a:rPr b="0" lang="fr-FR" sz="3200" spc="-1" strike="noStrike">
                <a:solidFill>
                  <a:srgbClr val="000000"/>
                </a:solidFill>
                <a:uFill>
                  <a:solidFill>
                    <a:srgbClr val="ffffff"/>
                  </a:solidFill>
                </a:uFill>
                <a:latin typeface="Calibri"/>
              </a:rPr>
              <a:t>, et mettre en place un </a:t>
            </a:r>
            <a:r>
              <a:rPr b="1" lang="fr-FR" sz="3200" spc="-1" strike="noStrike">
                <a:solidFill>
                  <a:srgbClr val="ff0000"/>
                </a:solidFill>
                <a:uFill>
                  <a:solidFill>
                    <a:srgbClr val="ffffff"/>
                  </a:solidFill>
                </a:uFill>
                <a:latin typeface="Calibri"/>
              </a:rPr>
              <a:t>service public de la petite enfance </a:t>
            </a:r>
            <a:r>
              <a:rPr b="0" lang="fr-FR" sz="3200" spc="-1" strike="noStrike">
                <a:solidFill>
                  <a:srgbClr val="000000"/>
                </a:solidFill>
                <a:uFill>
                  <a:solidFill>
                    <a:srgbClr val="ffffff"/>
                  </a:solidFill>
                </a:uFill>
                <a:latin typeface="Calibri"/>
              </a:rPr>
              <a:t>pour permettre aux femmes de continuer à travailler</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pic>
        <p:nvPicPr>
          <p:cNvPr id="121" name="Image 3" descr=""/>
          <p:cNvPicPr/>
          <p:nvPr/>
        </p:nvPicPr>
        <p:blipFill>
          <a:blip r:embed="rId1"/>
          <a:stretch/>
        </p:blipFill>
        <p:spPr>
          <a:xfrm>
            <a:off x="5771520" y="1753920"/>
            <a:ext cx="2914920" cy="4187880"/>
          </a:xfrm>
          <a:prstGeom prst="rect">
            <a:avLst/>
          </a:prstGeom>
          <a:ln>
            <a:noFill/>
          </a:ln>
        </p:spPr>
      </p:pic>
      <p:sp>
        <p:nvSpPr>
          <p:cNvPr id="122" name="TextShape 3"/>
          <p:cNvSpPr txBox="1"/>
          <p:nvPr/>
        </p:nvSpPr>
        <p:spPr>
          <a:xfrm>
            <a:off x="6553080" y="6356520"/>
            <a:ext cx="2133360" cy="364680"/>
          </a:xfrm>
          <a:prstGeom prst="rect">
            <a:avLst/>
          </a:prstGeom>
          <a:noFill/>
          <a:ln>
            <a:noFill/>
          </a:ln>
        </p:spPr>
        <p:txBody>
          <a:bodyPr anchor="ctr"/>
          <a:p>
            <a:pPr algn="r">
              <a:lnSpc>
                <a:spcPct val="100000"/>
              </a:lnSpc>
            </a:pPr>
            <a:fld id="{F0F817A0-F3CD-4B6C-8275-08A84808B7EF}" type="slidenum">
              <a:rPr b="0" lang="fr-FR" sz="1200" spc="-1" strike="noStrike">
                <a:solidFill>
                  <a:srgbClr val="8b8b8b"/>
                </a:solidFill>
                <a:uFill>
                  <a:solidFill>
                    <a:srgbClr val="ffffff"/>
                  </a:solidFill>
                </a:uFill>
                <a:latin typeface="Calibri"/>
              </a:rPr>
              <a:t>&lt;numéro&gt;</a:t>
            </a:fld>
            <a:endParaRPr b="0" lang="fr-FR" sz="1400" spc="-1" strike="noStrike">
              <a:solidFill>
                <a:srgbClr val="000000"/>
              </a:solidFill>
              <a:uFill>
                <a:solidFill>
                  <a:srgbClr val="ffffff"/>
                </a:solidFill>
              </a:uFill>
              <a:latin typeface="Times New Roman"/>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TextShape 1"/>
          <p:cNvSpPr txBox="1"/>
          <p:nvPr/>
        </p:nvSpPr>
        <p:spPr>
          <a:xfrm>
            <a:off x="457200" y="274680"/>
            <a:ext cx="8229240" cy="1199160"/>
          </a:xfrm>
          <a:prstGeom prst="rect">
            <a:avLst/>
          </a:prstGeom>
          <a:solidFill>
            <a:srgbClr val="ffff00"/>
          </a:solidFill>
          <a:ln>
            <a:noFill/>
          </a:ln>
        </p:spPr>
        <p:txBody>
          <a:bodyPr anchor="ctr"/>
          <a:p>
            <a:pPr algn="ctr">
              <a:lnSpc>
                <a:spcPct val="100000"/>
              </a:lnSpc>
            </a:pPr>
            <a:r>
              <a:rPr b="1" lang="fr-FR" sz="3200" spc="-1" strike="noStrike">
                <a:solidFill>
                  <a:srgbClr val="660066"/>
                </a:solidFill>
                <a:uFill>
                  <a:solidFill>
                    <a:srgbClr val="ffffff"/>
                  </a:solidFill>
                </a:uFill>
                <a:latin typeface="Calibri"/>
              </a:rPr>
              <a:t>
</a:t>
            </a:r>
            <a:r>
              <a:rPr b="1" lang="fr-FR" sz="3200" spc="-1" strike="noStrike">
                <a:solidFill>
                  <a:srgbClr val="660066"/>
                </a:solidFill>
                <a:uFill>
                  <a:solidFill>
                    <a:srgbClr val="ffffff"/>
                  </a:solidFill>
                </a:uFill>
                <a:latin typeface="Calibri"/>
              </a:rPr>
              <a:t>Mettre fin aux inégalités femmes hommes : </a:t>
            </a:r>
            <a:r>
              <a:rPr b="1" lang="fr-FR" sz="3200" spc="-1" strike="noStrike">
                <a:solidFill>
                  <a:srgbClr val="660066"/>
                </a:solidFill>
                <a:uFill>
                  <a:solidFill>
                    <a:srgbClr val="ffffff"/>
                  </a:solidFill>
                </a:uFill>
                <a:latin typeface="Calibri"/>
              </a:rPr>
              <a:t>
</a:t>
            </a:r>
            <a:r>
              <a:rPr b="1" lang="fr-FR" sz="3200" spc="-1" strike="noStrike">
                <a:solidFill>
                  <a:srgbClr val="660066"/>
                </a:solidFill>
                <a:uFill>
                  <a:solidFill>
                    <a:srgbClr val="ffffff"/>
                  </a:solidFill>
                </a:uFill>
                <a:latin typeface="Calibri"/>
              </a:rPr>
              <a:t>la solution !</a:t>
            </a:r>
            <a:r>
              <a:rPr b="0" lang="fr-FR" sz="3200" spc="-1" strike="noStrike">
                <a:solidFill>
                  <a:srgbClr val="660066"/>
                </a:solidFill>
                <a:uFill>
                  <a:solidFill>
                    <a:srgbClr val="ffffff"/>
                  </a:solidFill>
                </a:uFill>
                <a:latin typeface="Calibri"/>
              </a:rPr>
              <a:t>
</a:t>
            </a:r>
            <a:endParaRPr b="0" lang="fr-FR" sz="1800" spc="-1" strike="noStrike">
              <a:solidFill>
                <a:srgbClr val="000000"/>
              </a:solidFill>
              <a:uFill>
                <a:solidFill>
                  <a:srgbClr val="ffffff"/>
                </a:solidFill>
              </a:uFill>
              <a:latin typeface="Calibri"/>
            </a:endParaRPr>
          </a:p>
        </p:txBody>
      </p:sp>
      <p:sp>
        <p:nvSpPr>
          <p:cNvPr id="124" name="TextShape 2"/>
          <p:cNvSpPr txBox="1"/>
          <p:nvPr/>
        </p:nvSpPr>
        <p:spPr>
          <a:xfrm>
            <a:off x="457200" y="1599120"/>
            <a:ext cx="8229240" cy="1303920"/>
          </a:xfrm>
          <a:prstGeom prst="rect">
            <a:avLst/>
          </a:prstGeom>
          <a:noFill/>
          <a:ln>
            <a:noFill/>
          </a:ln>
        </p:spPr>
        <p:txBody>
          <a:bodyPr/>
          <a:p>
            <a:pPr>
              <a:lnSpc>
                <a:spcPct val="100000"/>
              </a:lnSpc>
            </a:pPr>
            <a:r>
              <a:rPr b="0" i="1" lang="fr-FR" sz="7200" spc="-1" strike="noStrike">
                <a:solidFill>
                  <a:srgbClr val="000000"/>
                </a:solidFill>
                <a:uFill>
                  <a:solidFill>
                    <a:srgbClr val="ffffff"/>
                  </a:solidFill>
                </a:uFill>
                <a:latin typeface="Calibri"/>
              </a:rPr>
              <a:t>Réaliser enfin l’égalité salariale permettra non seulement de mettre fin à une injustice flagrante mais aussi de dégager les ressources nécessaires pour financer notre système de retraites. </a:t>
            </a:r>
            <a:endParaRPr b="0" lang="fr-FR" sz="3200" spc="-1" strike="noStrike">
              <a:solidFill>
                <a:srgbClr val="000000"/>
              </a:solidFill>
              <a:uFill>
                <a:solidFill>
                  <a:srgbClr val="ffffff"/>
                </a:solidFill>
              </a:uFill>
              <a:latin typeface="Calibri"/>
            </a:endParaRPr>
          </a:p>
          <a:p>
            <a:pPr>
              <a:lnSpc>
                <a:spcPct val="100000"/>
              </a:lnSpc>
            </a:pPr>
            <a:r>
              <a:rPr b="1" i="1" lang="fr-FR" sz="7200" spc="-1" strike="noStrike">
                <a:solidFill>
                  <a:srgbClr val="ff0000"/>
                </a:solidFill>
                <a:uFill>
                  <a:solidFill>
                    <a:srgbClr val="ffffff"/>
                  </a:solidFill>
                </a:uFill>
                <a:latin typeface="Calibri"/>
              </a:rPr>
              <a:t>Augmenter les salaires des femmes, c’est augmenter les cotisations et donc le financement des retraites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 </a:t>
            </a:r>
            <a:endParaRPr b="0" lang="fr-FR" sz="3200" spc="-1" strike="noStrike">
              <a:solidFill>
                <a:srgbClr val="000000"/>
              </a:solidFill>
              <a:uFill>
                <a:solidFill>
                  <a:srgbClr val="ffffff"/>
                </a:solidFill>
              </a:uFill>
              <a:latin typeface="Calibri"/>
            </a:endParaRPr>
          </a:p>
        </p:txBody>
      </p:sp>
      <p:sp>
        <p:nvSpPr>
          <p:cNvPr id="125" name="CustomShape 3"/>
          <p:cNvSpPr/>
          <p:nvPr/>
        </p:nvSpPr>
        <p:spPr>
          <a:xfrm>
            <a:off x="457200" y="3073320"/>
            <a:ext cx="5348160" cy="3041640"/>
          </a:xfrm>
          <a:prstGeom prst="rect">
            <a:avLst/>
          </a:prstGeom>
          <a:solidFill>
            <a:srgbClr val="ffff00"/>
          </a:solidFill>
          <a:ln>
            <a:noFill/>
          </a:ln>
        </p:spPr>
        <p:style>
          <a:lnRef idx="0"/>
          <a:fillRef idx="0"/>
          <a:effectRef idx="0"/>
          <a:fontRef idx="minor"/>
        </p:style>
        <p:txBody>
          <a:bodyPr lIns="90000" rIns="90000" tIns="45000" bIns="45000"/>
          <a:p>
            <a:pPr>
              <a:lnSpc>
                <a:spcPct val="100000"/>
              </a:lnSpc>
            </a:pPr>
            <a:r>
              <a:rPr b="1" lang="fr-FR" sz="1600" spc="-1" strike="noStrike">
                <a:solidFill>
                  <a:srgbClr val="660066"/>
                </a:solidFill>
                <a:uFill>
                  <a:solidFill>
                    <a:srgbClr val="ffffff"/>
                  </a:solidFill>
                </a:uFill>
                <a:latin typeface="Calibri"/>
              </a:rPr>
              <a:t>La CGT propose notamment :</a:t>
            </a:r>
            <a:endParaRPr b="0" lang="fr-FR" sz="1800" spc="-1" strike="noStrike">
              <a:solidFill>
                <a:srgbClr val="000000"/>
              </a:solidFill>
              <a:uFill>
                <a:solidFill>
                  <a:srgbClr val="ffffff"/>
                </a:solidFill>
              </a:uFill>
              <a:latin typeface="Arial"/>
            </a:endParaRPr>
          </a:p>
          <a:p>
            <a:pPr marL="285840" indent="-285480">
              <a:lnSpc>
                <a:spcPct val="100000"/>
              </a:lnSpc>
              <a:buClr>
                <a:srgbClr val="660066"/>
              </a:buClr>
              <a:buFont typeface="Wingdings" charset="2"/>
              <a:buChar char=""/>
            </a:pPr>
            <a:r>
              <a:rPr b="0" lang="fr-FR" sz="1600" spc="-1" strike="noStrike">
                <a:solidFill>
                  <a:srgbClr val="660066"/>
                </a:solidFill>
                <a:uFill>
                  <a:solidFill>
                    <a:srgbClr val="ffffff"/>
                  </a:solidFill>
                </a:uFill>
                <a:latin typeface="Calibri"/>
              </a:rPr>
              <a:t>L’instauration d’une surcotisation patronale retraite pour toutes les entreprises qui ne respectent pas l’égalité salariale</a:t>
            </a:r>
            <a:endParaRPr b="0" lang="fr-FR" sz="1800" spc="-1" strike="noStrike">
              <a:solidFill>
                <a:srgbClr val="000000"/>
              </a:solidFill>
              <a:uFill>
                <a:solidFill>
                  <a:srgbClr val="ffffff"/>
                </a:solidFill>
              </a:uFill>
              <a:latin typeface="Arial"/>
            </a:endParaRPr>
          </a:p>
          <a:p>
            <a:pPr marL="285840" indent="-285480">
              <a:lnSpc>
                <a:spcPct val="100000"/>
              </a:lnSpc>
              <a:buClr>
                <a:srgbClr val="660066"/>
              </a:buClr>
              <a:buFont typeface="Wingdings" charset="2"/>
              <a:buChar char=""/>
            </a:pPr>
            <a:r>
              <a:rPr b="0" lang="fr-FR" sz="1600" spc="-1" strike="noStrike">
                <a:solidFill>
                  <a:srgbClr val="660066"/>
                </a:solidFill>
                <a:uFill>
                  <a:solidFill>
                    <a:srgbClr val="ffffff"/>
                  </a:solidFill>
                </a:uFill>
                <a:latin typeface="Calibri"/>
              </a:rPr>
              <a:t>Une surcotisation patronale pour tous les temps partiels de moins de 24h de façon à garantir des droits pour les salarié.e.s et à pénaliser les employeurs qui abusent des temps partiels courts.</a:t>
            </a:r>
            <a:endParaRPr b="0" lang="fr-FR" sz="1800" spc="-1" strike="noStrike">
              <a:solidFill>
                <a:srgbClr val="000000"/>
              </a:solidFill>
              <a:uFill>
                <a:solidFill>
                  <a:srgbClr val="ffffff"/>
                </a:solidFill>
              </a:uFill>
              <a:latin typeface="Arial"/>
            </a:endParaRPr>
          </a:p>
          <a:p>
            <a:pPr marL="285840" indent="-285480">
              <a:lnSpc>
                <a:spcPct val="100000"/>
              </a:lnSpc>
              <a:buClr>
                <a:srgbClr val="660066"/>
              </a:buClr>
              <a:buFont typeface="Wingdings" charset="2"/>
              <a:buChar char=""/>
            </a:pPr>
            <a:r>
              <a:rPr b="0" lang="fr-FR" sz="1600" spc="-1" strike="noStrike">
                <a:solidFill>
                  <a:srgbClr val="660066"/>
                </a:solidFill>
                <a:uFill>
                  <a:solidFill>
                    <a:srgbClr val="ffffff"/>
                  </a:solidFill>
                </a:uFill>
                <a:latin typeface="Calibri"/>
              </a:rPr>
              <a:t>L’ouverture immédiate de négociations pour la revalorisation des métiers dans lesquels les femmes sont concentrées</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p:txBody>
      </p:sp>
      <p:pic>
        <p:nvPicPr>
          <p:cNvPr id="126" name="Image 4" descr=""/>
          <p:cNvPicPr/>
          <p:nvPr/>
        </p:nvPicPr>
        <p:blipFill>
          <a:blip r:embed="rId1"/>
          <a:stretch/>
        </p:blipFill>
        <p:spPr>
          <a:xfrm>
            <a:off x="6164280" y="2769480"/>
            <a:ext cx="2522160" cy="3627360"/>
          </a:xfrm>
          <a:prstGeom prst="rect">
            <a:avLst/>
          </a:prstGeom>
          <a:ln>
            <a:noFill/>
          </a:ln>
        </p:spPr>
      </p:pic>
      <p:sp>
        <p:nvSpPr>
          <p:cNvPr id="127" name="TextShape 4"/>
          <p:cNvSpPr txBox="1"/>
          <p:nvPr/>
        </p:nvSpPr>
        <p:spPr>
          <a:xfrm>
            <a:off x="6553080" y="6356520"/>
            <a:ext cx="2133360" cy="364680"/>
          </a:xfrm>
          <a:prstGeom prst="rect">
            <a:avLst/>
          </a:prstGeom>
          <a:noFill/>
          <a:ln>
            <a:noFill/>
          </a:ln>
        </p:spPr>
        <p:txBody>
          <a:bodyPr anchor="ctr"/>
          <a:p>
            <a:pPr algn="r">
              <a:lnSpc>
                <a:spcPct val="100000"/>
              </a:lnSpc>
            </a:pPr>
            <a:fld id="{EA97A450-6CCD-439C-8730-E159FDBCA99B}" type="slidenum">
              <a:rPr b="0" lang="fr-FR" sz="1200" spc="-1" strike="noStrike">
                <a:solidFill>
                  <a:srgbClr val="8b8b8b"/>
                </a:solidFill>
                <a:uFill>
                  <a:solidFill>
                    <a:srgbClr val="ffffff"/>
                  </a:solidFill>
                </a:uFill>
                <a:latin typeface="Calibri"/>
              </a:rPr>
              <a:t>&lt;numéro&gt;</a:t>
            </a:fld>
            <a:endParaRPr b="0" lang="fr-FR" sz="1400" spc="-1" strike="noStrike">
              <a:solidFill>
                <a:srgbClr val="000000"/>
              </a:solidFill>
              <a:uFill>
                <a:solidFill>
                  <a:srgbClr val="ffffff"/>
                </a:solidFill>
              </a:uFill>
              <a:latin typeface="Times New Roman"/>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457200" y="274680"/>
            <a:ext cx="8229240" cy="1142640"/>
          </a:xfrm>
          <a:prstGeom prst="rect">
            <a:avLst/>
          </a:prstGeom>
          <a:solidFill>
            <a:srgbClr val="ffff00"/>
          </a:solidFill>
          <a:ln>
            <a:noFill/>
          </a:ln>
        </p:spPr>
        <p:txBody>
          <a:bodyPr anchor="ctr"/>
          <a:p>
            <a:pPr algn="ctr">
              <a:lnSpc>
                <a:spcPct val="100000"/>
              </a:lnSpc>
            </a:pPr>
            <a:r>
              <a:rPr b="1" lang="fr-FR" sz="4400" spc="-1" strike="noStrike">
                <a:solidFill>
                  <a:srgbClr val="660066"/>
                </a:solidFill>
                <a:uFill>
                  <a:solidFill>
                    <a:srgbClr val="ffffff"/>
                  </a:solidFill>
                </a:uFill>
                <a:latin typeface="Calibri"/>
              </a:rPr>
              <a:t>Une situation déjà très dégradée aujourd’hui</a:t>
            </a:r>
            <a:r>
              <a:rPr b="0" lang="fr-FR" sz="4400" spc="-1" strike="noStrike">
                <a:solidFill>
                  <a:srgbClr val="660066"/>
                </a:solidFill>
                <a:uFill>
                  <a:solidFill>
                    <a:srgbClr val="ffffff"/>
                  </a:solidFill>
                </a:uFill>
                <a:latin typeface="Calibri"/>
              </a:rPr>
              <a:t> </a:t>
            </a:r>
            <a:endParaRPr b="0" lang="fr-FR" sz="1800" spc="-1" strike="noStrike">
              <a:solidFill>
                <a:srgbClr val="000000"/>
              </a:solidFill>
              <a:uFill>
                <a:solidFill>
                  <a:srgbClr val="ffffff"/>
                </a:solidFill>
              </a:uFill>
              <a:latin typeface="Calibri"/>
            </a:endParaRPr>
          </a:p>
        </p:txBody>
      </p:sp>
      <p:sp>
        <p:nvSpPr>
          <p:cNvPr id="89" name="TextShape 2"/>
          <p:cNvSpPr txBox="1"/>
          <p:nvPr/>
        </p:nvSpPr>
        <p:spPr>
          <a:xfrm>
            <a:off x="457200" y="1600200"/>
            <a:ext cx="4974120" cy="4525560"/>
          </a:xfrm>
          <a:prstGeom prst="rect">
            <a:avLst/>
          </a:prstGeom>
          <a:noFill/>
          <a:ln>
            <a:noFill/>
          </a:ln>
        </p:spPr>
        <p:txBody>
          <a:bodyPr/>
          <a:p>
            <a:pPr>
              <a:lnSpc>
                <a:spcPct val="100000"/>
              </a:lnSpc>
            </a:pPr>
            <a:r>
              <a:rPr b="1" lang="fr-FR" sz="2200" spc="-1" strike="noStrike">
                <a:solidFill>
                  <a:srgbClr val="000000"/>
                </a:solidFill>
                <a:uFill>
                  <a:solidFill>
                    <a:srgbClr val="ffffff"/>
                  </a:solidFill>
                </a:uFill>
                <a:latin typeface="Calibri"/>
              </a:rPr>
              <a:t>Les femmes sont payées </a:t>
            </a:r>
            <a:r>
              <a:rPr b="1" lang="fr-FR" sz="2200" spc="-1" strike="noStrike">
                <a:solidFill>
                  <a:srgbClr val="ff0000"/>
                </a:solidFill>
                <a:uFill>
                  <a:solidFill>
                    <a:srgbClr val="ffffff"/>
                  </a:solidFill>
                </a:uFill>
                <a:latin typeface="Calibri"/>
              </a:rPr>
              <a:t>26% de moins </a:t>
            </a:r>
            <a:r>
              <a:rPr b="1" lang="fr-FR" sz="2200" spc="-1" strike="noStrike">
                <a:solidFill>
                  <a:srgbClr val="000000"/>
                </a:solidFill>
                <a:uFill>
                  <a:solidFill>
                    <a:srgbClr val="ffffff"/>
                  </a:solidFill>
                </a:uFill>
                <a:latin typeface="Calibri"/>
              </a:rPr>
              <a:t>que les hommes du fait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marL="343080" indent="-342720">
              <a:lnSpc>
                <a:spcPct val="100000"/>
              </a:lnSpc>
              <a:buClr>
                <a:srgbClr val="ff0000"/>
              </a:buClr>
              <a:buFont typeface="Arial"/>
              <a:buChar char="•"/>
            </a:pPr>
            <a:r>
              <a:rPr b="1" lang="fr-FR" sz="2200" spc="-1" strike="noStrike">
                <a:solidFill>
                  <a:srgbClr val="ff0000"/>
                </a:solidFill>
                <a:uFill>
                  <a:solidFill>
                    <a:srgbClr val="ffffff"/>
                  </a:solidFill>
                </a:uFill>
                <a:latin typeface="Calibri"/>
              </a:rPr>
              <a:t>Du plancher collant </a:t>
            </a:r>
            <a:r>
              <a:rPr b="0" lang="fr-FR" sz="2200" spc="-1" strike="noStrike">
                <a:solidFill>
                  <a:srgbClr val="000000"/>
                </a:solidFill>
                <a:uFill>
                  <a:solidFill>
                    <a:srgbClr val="ffffff"/>
                  </a:solidFill>
                </a:uFill>
                <a:latin typeface="Calibri"/>
              </a:rPr>
              <a:t>: Les temps partiels (30% des femmes y sont enfermées et 80% des salarié.es à temps partiel sont des femmes) et la précarité</a:t>
            </a:r>
            <a:endParaRPr b="0" lang="fr-FR" sz="3200" spc="-1" strike="noStrike">
              <a:solidFill>
                <a:srgbClr val="000000"/>
              </a:solidFill>
              <a:uFill>
                <a:solidFill>
                  <a:srgbClr val="ffffff"/>
                </a:solidFill>
              </a:uFill>
              <a:latin typeface="Calibri"/>
            </a:endParaRPr>
          </a:p>
          <a:p>
            <a:pPr marL="343080" indent="-342720">
              <a:lnSpc>
                <a:spcPct val="100000"/>
              </a:lnSpc>
              <a:buClr>
                <a:srgbClr val="ff0000"/>
              </a:buClr>
              <a:buFont typeface="Arial"/>
              <a:buChar char="•"/>
            </a:pPr>
            <a:r>
              <a:rPr b="1" lang="fr-FR" sz="2200" spc="-1" strike="noStrike">
                <a:solidFill>
                  <a:srgbClr val="ff0000"/>
                </a:solidFill>
                <a:uFill>
                  <a:solidFill>
                    <a:srgbClr val="ffffff"/>
                  </a:solidFill>
                </a:uFill>
                <a:latin typeface="Calibri"/>
              </a:rPr>
              <a:t>Du plafond de verre </a:t>
            </a:r>
            <a:r>
              <a:rPr b="0" lang="fr-FR" sz="2200" spc="-1" strike="noStrike">
                <a:solidFill>
                  <a:srgbClr val="000000"/>
                </a:solidFill>
                <a:uFill>
                  <a:solidFill>
                    <a:srgbClr val="ffffff"/>
                  </a:solidFill>
                </a:uFill>
                <a:latin typeface="Calibri"/>
              </a:rPr>
              <a:t>: les femmes ont peu ou pas de déroulement de carrière</a:t>
            </a:r>
            <a:endParaRPr b="0" lang="fr-FR" sz="3200" spc="-1" strike="noStrike">
              <a:solidFill>
                <a:srgbClr val="000000"/>
              </a:solidFill>
              <a:uFill>
                <a:solidFill>
                  <a:srgbClr val="ffffff"/>
                </a:solidFill>
              </a:uFill>
              <a:latin typeface="Calibri"/>
            </a:endParaRPr>
          </a:p>
          <a:p>
            <a:pPr marL="343080" indent="-342720">
              <a:lnSpc>
                <a:spcPct val="100000"/>
              </a:lnSpc>
              <a:buClr>
                <a:srgbClr val="ff0000"/>
              </a:buClr>
              <a:buFont typeface="Arial"/>
              <a:buChar char="•"/>
            </a:pPr>
            <a:r>
              <a:rPr b="1" lang="fr-FR" sz="2200" spc="-1" strike="noStrike">
                <a:solidFill>
                  <a:srgbClr val="ff0000"/>
                </a:solidFill>
                <a:uFill>
                  <a:solidFill>
                    <a:srgbClr val="ffffff"/>
                  </a:solidFill>
                </a:uFill>
                <a:latin typeface="Calibri"/>
              </a:rPr>
              <a:t>Des parois de verre </a:t>
            </a:r>
            <a:r>
              <a:rPr b="0" lang="fr-FR" sz="2200" spc="-1" strike="noStrike">
                <a:solidFill>
                  <a:srgbClr val="000000"/>
                </a:solidFill>
                <a:uFill>
                  <a:solidFill>
                    <a:srgbClr val="ffffff"/>
                  </a:solidFill>
                </a:uFill>
                <a:latin typeface="Calibri"/>
              </a:rPr>
              <a:t>: la moindre rémunération des métiers dans lesquels les femmes sont concentrées (tertiaire, éducation, social, santé…)</a:t>
            </a:r>
            <a:endParaRPr b="0" lang="fr-FR" sz="3200" spc="-1" strike="noStrike">
              <a:solidFill>
                <a:srgbClr val="000000"/>
              </a:solidFill>
              <a:uFill>
                <a:solidFill>
                  <a:srgbClr val="ffffff"/>
                </a:solidFill>
              </a:uFill>
              <a:latin typeface="Calibri"/>
            </a:endParaRPr>
          </a:p>
          <a:p>
            <a:pPr marL="343080" indent="-342720">
              <a:lnSpc>
                <a:spcPct val="100000"/>
              </a:lnSpc>
              <a:buClr>
                <a:srgbClr val="ff0000"/>
              </a:buClr>
              <a:buFont typeface="Arial"/>
              <a:buChar char="•"/>
            </a:pPr>
            <a:r>
              <a:rPr b="1" lang="fr-FR" sz="2200" spc="-1" strike="noStrike">
                <a:solidFill>
                  <a:srgbClr val="ff0000"/>
                </a:solidFill>
                <a:uFill>
                  <a:solidFill>
                    <a:srgbClr val="ffffff"/>
                  </a:solidFill>
                </a:uFill>
                <a:latin typeface="Calibri"/>
              </a:rPr>
              <a:t>De la part variable de la rémunération</a:t>
            </a:r>
            <a:r>
              <a:rPr b="0" lang="fr-FR" sz="2200" spc="-1" strike="noStrike">
                <a:solidFill>
                  <a:srgbClr val="ff0000"/>
                </a:solidFill>
                <a:uFill>
                  <a:solidFill>
                    <a:srgbClr val="ffffff"/>
                  </a:solidFill>
                </a:uFill>
                <a:latin typeface="Calibri"/>
              </a:rPr>
              <a:t>,</a:t>
            </a:r>
            <a:r>
              <a:rPr b="0" lang="fr-FR" sz="2200" spc="-1" strike="noStrike">
                <a:solidFill>
                  <a:srgbClr val="000000"/>
                </a:solidFill>
                <a:uFill>
                  <a:solidFill>
                    <a:srgbClr val="ffffff"/>
                  </a:solidFill>
                </a:uFill>
                <a:latin typeface="Calibri"/>
              </a:rPr>
              <a:t> c’est ce qui explique que les inégalités soient encore plus importantes chez les cadres</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pic>
        <p:nvPicPr>
          <p:cNvPr id="90" name="Image 4" descr=""/>
          <p:cNvPicPr/>
          <p:nvPr/>
        </p:nvPicPr>
        <p:blipFill>
          <a:blip r:embed="rId1"/>
          <a:stretch/>
        </p:blipFill>
        <p:spPr>
          <a:xfrm>
            <a:off x="5772600" y="1752120"/>
            <a:ext cx="2823120" cy="2057400"/>
          </a:xfrm>
          <a:prstGeom prst="rect">
            <a:avLst/>
          </a:prstGeom>
          <a:ln>
            <a:noFill/>
          </a:ln>
        </p:spPr>
      </p:pic>
      <p:sp>
        <p:nvSpPr>
          <p:cNvPr id="91" name="TextShape 3"/>
          <p:cNvSpPr txBox="1"/>
          <p:nvPr/>
        </p:nvSpPr>
        <p:spPr>
          <a:xfrm>
            <a:off x="6553080" y="6356520"/>
            <a:ext cx="2133360" cy="364680"/>
          </a:xfrm>
          <a:prstGeom prst="rect">
            <a:avLst/>
          </a:prstGeom>
          <a:noFill/>
          <a:ln>
            <a:noFill/>
          </a:ln>
        </p:spPr>
        <p:txBody>
          <a:bodyPr anchor="ctr"/>
          <a:p>
            <a:pPr algn="r">
              <a:lnSpc>
                <a:spcPct val="100000"/>
              </a:lnSpc>
            </a:pPr>
            <a:fld id="{A55F96DE-1387-4402-A31F-2F527F17ADC6}" type="slidenum">
              <a:rPr b="0" lang="fr-FR" sz="1200" spc="-1" strike="noStrike">
                <a:solidFill>
                  <a:srgbClr val="8b8b8b"/>
                </a:solidFill>
                <a:uFill>
                  <a:solidFill>
                    <a:srgbClr val="ffffff"/>
                  </a:solidFill>
                </a:uFill>
                <a:latin typeface="Calibri"/>
              </a:rPr>
              <a:t>&lt;numéro&gt;</a:t>
            </a:fld>
            <a:endParaRPr b="0" lang="fr-FR" sz="1400" spc="-1" strike="noStrike">
              <a:solidFill>
                <a:srgbClr val="000000"/>
              </a:solidFill>
              <a:uFill>
                <a:solidFill>
                  <a:srgbClr val="ffffff"/>
                </a:solidFill>
              </a:uFill>
              <a:latin typeface="Times New Roman"/>
            </a:endParaRPr>
          </a:p>
        </p:txBody>
      </p:sp>
      <p:pic>
        <p:nvPicPr>
          <p:cNvPr id="92" name="Image 7" descr=""/>
          <p:cNvPicPr/>
          <p:nvPr/>
        </p:nvPicPr>
        <p:blipFill>
          <a:blip r:embed="rId2"/>
          <a:stretch/>
        </p:blipFill>
        <p:spPr>
          <a:xfrm>
            <a:off x="5601240" y="4007520"/>
            <a:ext cx="2994480" cy="2118240"/>
          </a:xfrm>
          <a:prstGeom prst="rect">
            <a:avLst/>
          </a:prstGeom>
          <a:ln>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457200" y="274680"/>
            <a:ext cx="8229240" cy="1142640"/>
          </a:xfrm>
          <a:prstGeom prst="rect">
            <a:avLst/>
          </a:prstGeom>
          <a:solidFill>
            <a:srgbClr val="ffff00"/>
          </a:solidFill>
          <a:ln>
            <a:noFill/>
          </a:ln>
        </p:spPr>
        <p:txBody>
          <a:bodyPr anchor="ctr"/>
          <a:p>
            <a:pPr algn="ctr">
              <a:lnSpc>
                <a:spcPct val="100000"/>
              </a:lnSpc>
            </a:pPr>
            <a:r>
              <a:rPr b="1" lang="fr-FR" sz="4400" spc="-1" strike="noStrike">
                <a:solidFill>
                  <a:srgbClr val="660066"/>
                </a:solidFill>
                <a:uFill>
                  <a:solidFill>
                    <a:srgbClr val="ffffff"/>
                  </a:solidFill>
                </a:uFill>
                <a:latin typeface="Calibri"/>
              </a:rPr>
              <a:t>On retrouve évidemment ces inégalités à la retraite </a:t>
            </a:r>
            <a:endParaRPr b="0" lang="fr-FR" sz="1800" spc="-1" strike="noStrike">
              <a:solidFill>
                <a:srgbClr val="000000"/>
              </a:solidFill>
              <a:uFill>
                <a:solidFill>
                  <a:srgbClr val="ffffff"/>
                </a:solidFill>
              </a:uFill>
              <a:latin typeface="Calibri"/>
            </a:endParaRPr>
          </a:p>
        </p:txBody>
      </p:sp>
      <p:sp>
        <p:nvSpPr>
          <p:cNvPr id="94" name="TextShape 2"/>
          <p:cNvSpPr txBox="1"/>
          <p:nvPr/>
        </p:nvSpPr>
        <p:spPr>
          <a:xfrm>
            <a:off x="457200" y="1600200"/>
            <a:ext cx="8229240" cy="4525560"/>
          </a:xfrm>
          <a:prstGeom prst="rect">
            <a:avLst/>
          </a:prstGeom>
          <a:noFill/>
          <a:ln>
            <a:noFill/>
          </a:ln>
        </p:spPr>
        <p:txBody>
          <a:bodyPr/>
          <a:p>
            <a:pPr>
              <a:lnSpc>
                <a:spcPct val="100000"/>
              </a:lnSpc>
            </a:pPr>
            <a:endParaRPr b="0" lang="fr-FR" sz="3200" spc="-1" strike="noStrike">
              <a:solidFill>
                <a:srgbClr val="000000"/>
              </a:solidFill>
              <a:uFill>
                <a:solidFill>
                  <a:srgbClr val="ffffff"/>
                </a:solidFill>
              </a:uFill>
              <a:latin typeface="Calibri"/>
            </a:endParaRPr>
          </a:p>
          <a:p>
            <a:pPr marL="343080" indent="-342720">
              <a:lnSpc>
                <a:spcPct val="100000"/>
              </a:lnSpc>
              <a:buClr>
                <a:srgbClr val="ff0000"/>
              </a:buClr>
              <a:buFont typeface="Arial"/>
              <a:buChar char="•"/>
            </a:pPr>
            <a:r>
              <a:rPr b="1" lang="fr-FR" sz="3200" spc="-1" strike="noStrike">
                <a:solidFill>
                  <a:srgbClr val="ff0000"/>
                </a:solidFill>
                <a:uFill>
                  <a:solidFill>
                    <a:srgbClr val="ffffff"/>
                  </a:solidFill>
                </a:uFill>
                <a:latin typeface="Calibri"/>
              </a:rPr>
              <a:t>pension de droit direct des femmes inférieure de 42 %</a:t>
            </a:r>
            <a:r>
              <a:rPr b="1"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à celle des hommes (29% une fois intégrée la pension de réversion et les droits familiaux)</a:t>
            </a:r>
            <a:endParaRPr b="0" lang="fr-FR" sz="3200" spc="-1" strike="noStrike">
              <a:solidFill>
                <a:srgbClr val="000000"/>
              </a:solidFill>
              <a:uFill>
                <a:solidFill>
                  <a:srgbClr val="ffffff"/>
                </a:solidFill>
              </a:uFill>
              <a:latin typeface="Calibri"/>
            </a:endParaRPr>
          </a:p>
          <a:p>
            <a:pPr marL="343080" indent="-342720">
              <a:lnSpc>
                <a:spcPct val="100000"/>
              </a:lnSpc>
              <a:buClr>
                <a:srgbClr val="ff0000"/>
              </a:buClr>
              <a:buFont typeface="Arial"/>
              <a:buChar char="•"/>
            </a:pPr>
            <a:r>
              <a:rPr b="1" lang="fr-FR" sz="3200" spc="-1" strike="noStrike">
                <a:solidFill>
                  <a:srgbClr val="ff0000"/>
                </a:solidFill>
                <a:uFill>
                  <a:solidFill>
                    <a:srgbClr val="ffffff"/>
                  </a:solidFill>
                </a:uFill>
                <a:latin typeface="Calibri"/>
              </a:rPr>
              <a:t>les femmes partent en retraite en moyenne 1 an plus tard </a:t>
            </a:r>
            <a:r>
              <a:rPr b="0" lang="fr-FR" sz="3200" spc="-1" strike="noStrike">
                <a:solidFill>
                  <a:srgbClr val="000000"/>
                </a:solidFill>
                <a:uFill>
                  <a:solidFill>
                    <a:srgbClr val="ffffff"/>
                  </a:solidFill>
                </a:uFill>
                <a:latin typeface="Calibri"/>
              </a:rPr>
              <a:t>que les hommes,</a:t>
            </a:r>
            <a:endParaRPr b="0" lang="fr-FR" sz="3200" spc="-1" strike="noStrike">
              <a:solidFill>
                <a:srgbClr val="000000"/>
              </a:solidFill>
              <a:uFill>
                <a:solidFill>
                  <a:srgbClr val="ffffff"/>
                </a:solidFill>
              </a:uFill>
              <a:latin typeface="Calibri"/>
            </a:endParaRPr>
          </a:p>
          <a:p>
            <a:pPr marL="343080" indent="-342720">
              <a:lnSpc>
                <a:spcPct val="100000"/>
              </a:lnSpc>
              <a:buClr>
                <a:srgbClr val="ff0000"/>
              </a:buClr>
              <a:buFont typeface="Arial"/>
              <a:buChar char="•"/>
            </a:pPr>
            <a:r>
              <a:rPr b="1" lang="fr-FR" sz="3200" spc="-1" strike="noStrike">
                <a:solidFill>
                  <a:srgbClr val="ff0000"/>
                </a:solidFill>
                <a:uFill>
                  <a:solidFill>
                    <a:srgbClr val="ffffff"/>
                  </a:solidFill>
                </a:uFill>
                <a:latin typeface="Calibri"/>
              </a:rPr>
              <a:t>1 femme sur 5 attend 67 ans</a:t>
            </a:r>
            <a:r>
              <a:rPr b="0" lang="fr-FR" sz="3200" spc="-1" strike="noStrike">
                <a:solidFill>
                  <a:srgbClr val="000000"/>
                </a:solidFill>
                <a:uFill>
                  <a:solidFill>
                    <a:srgbClr val="ffffff"/>
                  </a:solidFill>
                </a:uFill>
                <a:latin typeface="Calibri"/>
              </a:rPr>
              <a:t>, l’âge d’annulation de la décote (un homme sur 12),</a:t>
            </a:r>
            <a:endParaRPr b="0" lang="fr-FR" sz="3200" spc="-1" strike="noStrike">
              <a:solidFill>
                <a:srgbClr val="000000"/>
              </a:solidFill>
              <a:uFill>
                <a:solidFill>
                  <a:srgbClr val="ffffff"/>
                </a:solidFill>
              </a:uFill>
              <a:latin typeface="Calibri"/>
            </a:endParaRPr>
          </a:p>
          <a:p>
            <a:pPr marL="343080" indent="-342720">
              <a:lnSpc>
                <a:spcPct val="100000"/>
              </a:lnSpc>
              <a:buClr>
                <a:srgbClr val="ff0000"/>
              </a:buClr>
              <a:buFont typeface="Arial"/>
              <a:buChar char="•"/>
            </a:pPr>
            <a:r>
              <a:rPr b="1" lang="fr-FR" sz="3200" spc="-1" strike="noStrike">
                <a:solidFill>
                  <a:srgbClr val="ff0000"/>
                </a:solidFill>
                <a:uFill>
                  <a:solidFill>
                    <a:srgbClr val="ffffff"/>
                  </a:solidFill>
                </a:uFill>
                <a:latin typeface="Calibri"/>
              </a:rPr>
              <a:t>elles subissent malgré tout plus souvent la décote</a:t>
            </a:r>
            <a:r>
              <a:rPr b="0" lang="fr-FR" sz="3200" spc="-1" strike="noStrike">
                <a:solidFill>
                  <a:srgbClr val="ff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du fait de carrières plus courtes,</a:t>
            </a:r>
            <a:endParaRPr b="0" lang="fr-FR" sz="3200" spc="-1" strike="noStrike">
              <a:solidFill>
                <a:srgbClr val="000000"/>
              </a:solidFill>
              <a:uFill>
                <a:solidFill>
                  <a:srgbClr val="ffffff"/>
                </a:solidFill>
              </a:uFill>
              <a:latin typeface="Calibri"/>
            </a:endParaRPr>
          </a:p>
          <a:p>
            <a:pPr marL="343080" indent="-342720">
              <a:lnSpc>
                <a:spcPct val="100000"/>
              </a:lnSpc>
              <a:buClr>
                <a:srgbClr val="ff0000"/>
              </a:buClr>
              <a:buFont typeface="Arial"/>
              <a:buChar char="•"/>
            </a:pPr>
            <a:r>
              <a:rPr b="1" lang="fr-FR" sz="3200" spc="-1" strike="noStrike">
                <a:solidFill>
                  <a:srgbClr val="ff0000"/>
                </a:solidFill>
                <a:uFill>
                  <a:solidFill>
                    <a:srgbClr val="ffffff"/>
                  </a:solidFill>
                </a:uFill>
                <a:latin typeface="Calibri"/>
              </a:rPr>
              <a:t>37 % des femmes retraitées </a:t>
            </a:r>
            <a:r>
              <a:rPr b="0" lang="fr-FR" sz="3200" spc="-1" strike="noStrike">
                <a:solidFill>
                  <a:srgbClr val="000000"/>
                </a:solidFill>
                <a:uFill>
                  <a:solidFill>
                    <a:srgbClr val="ffffff"/>
                  </a:solidFill>
                </a:uFill>
                <a:latin typeface="Calibri"/>
              </a:rPr>
              <a:t>et 15 % des hommes touchent </a:t>
            </a:r>
            <a:r>
              <a:rPr b="1" lang="fr-FR" sz="3200" spc="-1" strike="noStrike">
                <a:solidFill>
                  <a:srgbClr val="000000"/>
                </a:solidFill>
                <a:uFill>
                  <a:solidFill>
                    <a:srgbClr val="ffffff"/>
                  </a:solidFill>
                </a:uFill>
                <a:latin typeface="Calibri"/>
              </a:rPr>
              <a:t>moins de 1000 € de pension brute </a:t>
            </a:r>
            <a:r>
              <a:rPr b="0" lang="fr-FR" sz="3200" spc="-1" strike="noStrike">
                <a:solidFill>
                  <a:srgbClr val="000000"/>
                </a:solidFill>
                <a:uFill>
                  <a:solidFill>
                    <a:srgbClr val="ffffff"/>
                  </a:solidFill>
                </a:uFill>
                <a:latin typeface="Calibri"/>
              </a:rPr>
              <a:t>(909 € nets).</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r>
              <a:rPr b="0" i="1" lang="fr-FR" sz="3200" spc="-1" strike="noStrike">
                <a:solidFill>
                  <a:srgbClr val="000000"/>
                </a:solidFill>
                <a:uFill>
                  <a:solidFill>
                    <a:srgbClr val="ffffff"/>
                  </a:solidFill>
                </a:uFill>
                <a:latin typeface="Calibri"/>
              </a:rPr>
              <a:t>Cette situation continue à se dégrader du fait des réformes passées.</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
        <p:nvSpPr>
          <p:cNvPr id="95" name="TextShape 3"/>
          <p:cNvSpPr txBox="1"/>
          <p:nvPr/>
        </p:nvSpPr>
        <p:spPr>
          <a:xfrm>
            <a:off x="6553080" y="6356520"/>
            <a:ext cx="2133360" cy="364680"/>
          </a:xfrm>
          <a:prstGeom prst="rect">
            <a:avLst/>
          </a:prstGeom>
          <a:noFill/>
          <a:ln>
            <a:noFill/>
          </a:ln>
        </p:spPr>
        <p:txBody>
          <a:bodyPr anchor="ctr"/>
          <a:p>
            <a:pPr algn="r">
              <a:lnSpc>
                <a:spcPct val="100000"/>
              </a:lnSpc>
            </a:pPr>
            <a:fld id="{2AAF26E1-893E-482E-8266-74F39CFCC066}" type="slidenum">
              <a:rPr b="0" lang="fr-FR" sz="1200" spc="-1" strike="noStrike">
                <a:solidFill>
                  <a:srgbClr val="8b8b8b"/>
                </a:solidFill>
                <a:uFill>
                  <a:solidFill>
                    <a:srgbClr val="ffffff"/>
                  </a:solidFill>
                </a:uFill>
                <a:latin typeface="Calibri"/>
              </a:rPr>
              <a:t>&lt;numéro&gt;</a:t>
            </a:fld>
            <a:endParaRPr b="0" lang="fr-FR" sz="1400" spc="-1" strike="noStrike">
              <a:solidFill>
                <a:srgbClr val="000000"/>
              </a:solidFill>
              <a:uFill>
                <a:solidFill>
                  <a:srgbClr val="ffffff"/>
                </a:solidFill>
              </a:uFill>
              <a:latin typeface="Times New Roman"/>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457200" y="274680"/>
            <a:ext cx="8229240" cy="1142640"/>
          </a:xfrm>
          <a:prstGeom prst="rect">
            <a:avLst/>
          </a:prstGeom>
          <a:solidFill>
            <a:srgbClr val="ffff00"/>
          </a:solidFill>
          <a:ln>
            <a:noFill/>
          </a:ln>
        </p:spPr>
        <p:txBody>
          <a:bodyPr anchor="ctr"/>
          <a:p>
            <a:pPr algn="ctr">
              <a:lnSpc>
                <a:spcPct val="100000"/>
              </a:lnSpc>
            </a:pPr>
            <a:r>
              <a:rPr b="1" lang="fr-FR" sz="2800" spc="-1" strike="noStrike">
                <a:solidFill>
                  <a:srgbClr val="660066"/>
                </a:solidFill>
                <a:uFill>
                  <a:solidFill>
                    <a:srgbClr val="ffffff"/>
                  </a:solidFill>
                </a:uFill>
                <a:latin typeface="Calibri"/>
              </a:rPr>
              <a:t>Les 2 principes centraux de la réforme des retraites pénaliseront particulièrement les femmes</a:t>
            </a:r>
            <a:r>
              <a:rPr b="0" lang="fr-FR" sz="2800" spc="-1" strike="noStrike">
                <a:solidFill>
                  <a:srgbClr val="660066"/>
                </a:solidFill>
                <a:uFill>
                  <a:solidFill>
                    <a:srgbClr val="ffffff"/>
                  </a:solidFill>
                </a:uFill>
                <a:latin typeface="Calibri"/>
              </a:rPr>
              <a:t> </a:t>
            </a:r>
            <a:endParaRPr b="0" lang="fr-FR" sz="1800" spc="-1" strike="noStrike">
              <a:solidFill>
                <a:srgbClr val="000000"/>
              </a:solidFill>
              <a:uFill>
                <a:solidFill>
                  <a:srgbClr val="ffffff"/>
                </a:solidFill>
              </a:uFill>
              <a:latin typeface="Calibri"/>
            </a:endParaRPr>
          </a:p>
        </p:txBody>
      </p:sp>
      <p:sp>
        <p:nvSpPr>
          <p:cNvPr id="97" name="TextShape 2"/>
          <p:cNvSpPr txBox="1"/>
          <p:nvPr/>
        </p:nvSpPr>
        <p:spPr>
          <a:xfrm>
            <a:off x="457200" y="1600200"/>
            <a:ext cx="8229240" cy="4525560"/>
          </a:xfrm>
          <a:prstGeom prst="rect">
            <a:avLst/>
          </a:prstGeom>
          <a:noFill/>
          <a:ln>
            <a:noFill/>
          </a:ln>
        </p:spPr>
        <p:txBody>
          <a:bodyPr/>
          <a:p>
            <a:pPr marL="343080" indent="-342720">
              <a:lnSpc>
                <a:spcPct val="100000"/>
              </a:lnSpc>
              <a:buClr>
                <a:srgbClr val="ff0000"/>
              </a:buClr>
              <a:buFont typeface="Arial"/>
              <a:buChar char="•"/>
            </a:pPr>
            <a:r>
              <a:rPr b="1" lang="fr-FR" sz="2200" spc="-1" strike="noStrike">
                <a:solidFill>
                  <a:srgbClr val="ff0000"/>
                </a:solidFill>
                <a:uFill>
                  <a:solidFill>
                    <a:srgbClr val="ffffff"/>
                  </a:solidFill>
                </a:uFill>
                <a:latin typeface="Calibri"/>
              </a:rPr>
              <a:t>La prise en compte de toute la carrière au lieu des 25 dernières années et des 6 derniers mois dans le public.</a:t>
            </a:r>
            <a:r>
              <a:rPr b="0" lang="fr-FR" sz="2200" spc="-1" strike="noStrike">
                <a:solidFill>
                  <a:srgbClr val="ff0000"/>
                </a:solidFill>
                <a:uFill>
                  <a:solidFill>
                    <a:srgbClr val="ffffff"/>
                  </a:solidFill>
                </a:uFill>
                <a:latin typeface="Calibri"/>
              </a:rPr>
              <a:t> </a:t>
            </a:r>
            <a:endParaRPr b="0" lang="fr-FR" sz="3200" spc="-1" strike="noStrike">
              <a:solidFill>
                <a:srgbClr val="000000"/>
              </a:solidFill>
              <a:uFill>
                <a:solidFill>
                  <a:srgbClr val="ffffff"/>
                </a:solidFill>
              </a:uFill>
              <a:latin typeface="Calibri"/>
            </a:endParaRPr>
          </a:p>
          <a:p>
            <a:pPr>
              <a:lnSpc>
                <a:spcPct val="100000"/>
              </a:lnSpc>
            </a:pPr>
            <a:r>
              <a:rPr b="0" i="1" lang="fr-FR" sz="2200" spc="-1" strike="noStrike">
                <a:solidFill>
                  <a:srgbClr val="000000"/>
                </a:solidFill>
                <a:uFill>
                  <a:solidFill>
                    <a:srgbClr val="ffffff"/>
                  </a:solidFill>
                </a:uFill>
                <a:latin typeface="Calibri"/>
              </a:rPr>
              <a:t>Les périodes de temps partiel, d’interruption pour charges familiales ou de chômage ne pourront plus être neutralisées et feront baisser le montant des pensions.</a:t>
            </a:r>
            <a:endParaRPr b="0" lang="fr-FR" sz="3200" spc="-1" strike="noStrike">
              <a:solidFill>
                <a:srgbClr val="000000"/>
              </a:solidFill>
              <a:uFill>
                <a:solidFill>
                  <a:srgbClr val="ffffff"/>
                </a:solidFill>
              </a:uFill>
              <a:latin typeface="Calibri"/>
            </a:endParaRPr>
          </a:p>
          <a:p>
            <a:pPr marL="343080" indent="-342720">
              <a:lnSpc>
                <a:spcPct val="100000"/>
              </a:lnSpc>
              <a:buClr>
                <a:srgbClr val="ff0000"/>
              </a:buClr>
              <a:buFont typeface="Arial"/>
              <a:buChar char="•"/>
            </a:pPr>
            <a:r>
              <a:rPr b="1" lang="fr-FR" sz="2200" spc="-1" strike="noStrike">
                <a:solidFill>
                  <a:srgbClr val="ff0000"/>
                </a:solidFill>
                <a:uFill>
                  <a:solidFill>
                    <a:srgbClr val="ffffff"/>
                  </a:solidFill>
                </a:uFill>
                <a:latin typeface="Calibri"/>
              </a:rPr>
              <a:t>Le report indéfini de l’âge de la retraite </a:t>
            </a:r>
            <a:r>
              <a:rPr b="1" i="1" lang="fr-FR" sz="2200" spc="-1" strike="noStrike">
                <a:solidFill>
                  <a:srgbClr val="ff0000"/>
                </a:solidFill>
                <a:uFill>
                  <a:solidFill>
                    <a:srgbClr val="ffffff"/>
                  </a:solidFill>
                </a:uFill>
                <a:latin typeface="Calibri"/>
              </a:rPr>
              <a:t>« Il faudra travailler plus longtemps »</a:t>
            </a:r>
            <a:endParaRPr b="0" lang="fr-FR" sz="3200" spc="-1" strike="noStrike">
              <a:solidFill>
                <a:srgbClr val="000000"/>
              </a:solidFill>
              <a:uFill>
                <a:solidFill>
                  <a:srgbClr val="ffffff"/>
                </a:solidFill>
              </a:uFill>
              <a:latin typeface="Calibri"/>
            </a:endParaRPr>
          </a:p>
          <a:p>
            <a:pPr>
              <a:lnSpc>
                <a:spcPct val="100000"/>
              </a:lnSpc>
            </a:pPr>
            <a:r>
              <a:rPr b="0" i="1" lang="fr-FR" sz="2200" spc="-1" strike="noStrike">
                <a:solidFill>
                  <a:srgbClr val="ff0000"/>
                </a:solidFill>
                <a:uFill>
                  <a:solidFill>
                    <a:srgbClr val="ffffff"/>
                  </a:solidFill>
                </a:uFill>
                <a:latin typeface="Calibri"/>
              </a:rPr>
              <a:t>40% </a:t>
            </a:r>
            <a:r>
              <a:rPr b="0" i="1" lang="fr-FR" sz="2200" spc="-1" strike="noStrike">
                <a:solidFill>
                  <a:srgbClr val="000000"/>
                </a:solidFill>
                <a:uFill>
                  <a:solidFill>
                    <a:srgbClr val="ffffff"/>
                  </a:solidFill>
                </a:uFill>
                <a:latin typeface="Calibri"/>
              </a:rPr>
              <a:t>des femmes et 32% des hommes partent aujourd’hui avec une carrière incomplète. </a:t>
            </a:r>
            <a:endParaRPr b="0" lang="fr-FR" sz="3200" spc="-1" strike="noStrike">
              <a:solidFill>
                <a:srgbClr val="000000"/>
              </a:solidFill>
              <a:uFill>
                <a:solidFill>
                  <a:srgbClr val="ffffff"/>
                </a:solidFill>
              </a:uFill>
              <a:latin typeface="Calibri"/>
            </a:endParaRPr>
          </a:p>
          <a:p>
            <a:pPr>
              <a:lnSpc>
                <a:spcPct val="100000"/>
              </a:lnSpc>
            </a:pPr>
            <a:r>
              <a:rPr b="0" i="1" lang="fr-FR" sz="2200" spc="-1" strike="noStrike">
                <a:solidFill>
                  <a:srgbClr val="000000"/>
                </a:solidFill>
                <a:uFill>
                  <a:solidFill>
                    <a:srgbClr val="ffffff"/>
                  </a:solidFill>
                </a:uFill>
                <a:latin typeface="Calibri"/>
              </a:rPr>
              <a:t>Le temps des femmes est encore très différent de celui des hommes : ce sont elles qui s’arrêtent ou limitent leur activité pour élever les enfants ou s’occuper des personnes dépendantes. A la naissance d’un enfant : 1 femme sur 2 (1 homme sur 9)</a:t>
            </a:r>
            <a:endParaRPr b="0" lang="fr-FR" sz="3200" spc="-1" strike="noStrike">
              <a:solidFill>
                <a:srgbClr val="000000"/>
              </a:solidFill>
              <a:uFill>
                <a:solidFill>
                  <a:srgbClr val="ffffff"/>
                </a:solidFill>
              </a:uFill>
              <a:latin typeface="Calibri"/>
            </a:endParaRPr>
          </a:p>
        </p:txBody>
      </p:sp>
      <p:sp>
        <p:nvSpPr>
          <p:cNvPr id="98" name="TextShape 3"/>
          <p:cNvSpPr txBox="1"/>
          <p:nvPr/>
        </p:nvSpPr>
        <p:spPr>
          <a:xfrm>
            <a:off x="6553080" y="6356520"/>
            <a:ext cx="2133360" cy="364680"/>
          </a:xfrm>
          <a:prstGeom prst="rect">
            <a:avLst/>
          </a:prstGeom>
          <a:noFill/>
          <a:ln>
            <a:noFill/>
          </a:ln>
        </p:spPr>
        <p:txBody>
          <a:bodyPr anchor="ctr"/>
          <a:p>
            <a:pPr algn="r">
              <a:lnSpc>
                <a:spcPct val="100000"/>
              </a:lnSpc>
            </a:pPr>
            <a:fld id="{2242E37A-E68B-421E-A391-63367F039942}" type="slidenum">
              <a:rPr b="0" lang="fr-FR" sz="1200" spc="-1" strike="noStrike">
                <a:solidFill>
                  <a:srgbClr val="8b8b8b"/>
                </a:solidFill>
                <a:uFill>
                  <a:solidFill>
                    <a:srgbClr val="ffffff"/>
                  </a:solidFill>
                </a:uFill>
                <a:latin typeface="Calibri"/>
              </a:rPr>
              <a:t>&lt;numéro&gt;</a:t>
            </a:fld>
            <a:endParaRPr b="0" lang="fr-FR" sz="1400" spc="-1" strike="noStrike">
              <a:solidFill>
                <a:srgbClr val="000000"/>
              </a:solidFill>
              <a:uFill>
                <a:solidFill>
                  <a:srgbClr val="ffffff"/>
                </a:solidFill>
              </a:uFill>
              <a:latin typeface="Times New Roman"/>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457200" y="274680"/>
            <a:ext cx="8229240" cy="1142640"/>
          </a:xfrm>
          <a:prstGeom prst="rect">
            <a:avLst/>
          </a:prstGeom>
          <a:solidFill>
            <a:srgbClr val="ffff00"/>
          </a:solidFill>
          <a:ln>
            <a:noFill/>
          </a:ln>
        </p:spPr>
        <p:txBody>
          <a:bodyPr anchor="ctr"/>
          <a:p>
            <a:pPr algn="ctr">
              <a:lnSpc>
                <a:spcPct val="100000"/>
              </a:lnSpc>
            </a:pPr>
            <a:r>
              <a:rPr b="1" lang="fr-FR" sz="4400" spc="-1" strike="noStrike">
                <a:solidFill>
                  <a:srgbClr val="660066"/>
                </a:solidFill>
                <a:uFill>
                  <a:solidFill>
                    <a:srgbClr val="ffffff"/>
                  </a:solidFill>
                </a:uFill>
                <a:latin typeface="Calibri"/>
              </a:rPr>
              <a:t>Les droits familiaux remis en cause</a:t>
            </a:r>
            <a:r>
              <a:rPr b="0" lang="fr-FR" sz="4400" spc="-1" strike="noStrike">
                <a:solidFill>
                  <a:srgbClr val="660066"/>
                </a:solidFill>
                <a:uFill>
                  <a:solidFill>
                    <a:srgbClr val="ffffff"/>
                  </a:solidFill>
                </a:uFill>
                <a:latin typeface="Calibri"/>
              </a:rPr>
              <a:t> </a:t>
            </a:r>
            <a:endParaRPr b="0" lang="fr-FR" sz="1800" spc="-1" strike="noStrike">
              <a:solidFill>
                <a:srgbClr val="000000"/>
              </a:solidFill>
              <a:uFill>
                <a:solidFill>
                  <a:srgbClr val="ffffff"/>
                </a:solidFill>
              </a:uFill>
              <a:latin typeface="Calibri"/>
            </a:endParaRPr>
          </a:p>
        </p:txBody>
      </p:sp>
      <p:sp>
        <p:nvSpPr>
          <p:cNvPr id="100" name="TextShape 2"/>
          <p:cNvSpPr txBox="1"/>
          <p:nvPr/>
        </p:nvSpPr>
        <p:spPr>
          <a:xfrm>
            <a:off x="380160" y="1417680"/>
            <a:ext cx="8306280" cy="5181840"/>
          </a:xfrm>
          <a:prstGeom prst="rect">
            <a:avLst/>
          </a:prstGeom>
          <a:noFill/>
          <a:ln>
            <a:noFill/>
          </a:ln>
        </p:spPr>
        <p:txBody>
          <a:bodyPr/>
          <a:p>
            <a:pPr algn="just">
              <a:lnSpc>
                <a:spcPct val="100000"/>
              </a:lnSpc>
            </a:pPr>
            <a:r>
              <a:rPr b="1" lang="fr-FR" sz="1800" spc="-1" strike="noStrike">
                <a:solidFill>
                  <a:srgbClr val="000000"/>
                </a:solidFill>
                <a:uFill>
                  <a:solidFill>
                    <a:srgbClr val="ffffff"/>
                  </a:solidFill>
                </a:uFill>
                <a:latin typeface="Calibri"/>
              </a:rPr>
              <a:t>Le gouvernement supprime :</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ff0000"/>
              </a:buClr>
              <a:buFont typeface="Arial"/>
              <a:buChar char="•"/>
            </a:pPr>
            <a:r>
              <a:rPr b="1" lang="fr-FR" sz="1800" spc="-1" strike="noStrike">
                <a:solidFill>
                  <a:srgbClr val="ff0000"/>
                </a:solidFill>
                <a:uFill>
                  <a:solidFill>
                    <a:srgbClr val="ffffff"/>
                  </a:solidFill>
                </a:uFill>
                <a:latin typeface="Calibri"/>
              </a:rPr>
              <a:t>La Majoration de Durée d’Assurance (MDA)</a:t>
            </a:r>
            <a:r>
              <a:rPr b="0" lang="fr-FR" sz="1800" spc="-1" strike="noStrike">
                <a:solidFill>
                  <a:srgbClr val="000000"/>
                </a:solidFill>
                <a:uFill>
                  <a:solidFill>
                    <a:srgbClr val="ffffff"/>
                  </a:solidFill>
                </a:uFill>
                <a:latin typeface="Calibri"/>
              </a:rPr>
              <a:t> 2 ans de cotisations par enfant dans le privé et 6 mois dans le public pour les mères. </a:t>
            </a:r>
            <a:r>
              <a:rPr b="0" i="1" lang="fr-FR" sz="1800" spc="-1" strike="noStrike">
                <a:solidFill>
                  <a:srgbClr val="000000"/>
                </a:solidFill>
                <a:uFill>
                  <a:solidFill>
                    <a:srgbClr val="ffffff"/>
                  </a:solidFill>
                </a:uFill>
                <a:latin typeface="Calibri"/>
              </a:rPr>
              <a:t>Majoration qui améliore considérablement le montant de la pension en partant avec une carrière complète.</a:t>
            </a:r>
            <a:endParaRPr b="0" lang="fr-FR" sz="3200" spc="-1" strike="noStrike">
              <a:solidFill>
                <a:srgbClr val="000000"/>
              </a:solidFill>
              <a:uFill>
                <a:solidFill>
                  <a:srgbClr val="ffffff"/>
                </a:solidFill>
              </a:uFill>
              <a:latin typeface="Calibri"/>
            </a:endParaRPr>
          </a:p>
          <a:p>
            <a:pPr marL="343080" indent="-342720" algn="just">
              <a:lnSpc>
                <a:spcPct val="100000"/>
              </a:lnSpc>
              <a:buClr>
                <a:srgbClr val="ff0000"/>
              </a:buClr>
              <a:buFont typeface="Arial"/>
              <a:buChar char="•"/>
            </a:pPr>
            <a:r>
              <a:rPr b="1" lang="fr-FR" sz="1800" spc="-1" strike="noStrike">
                <a:solidFill>
                  <a:srgbClr val="ff0000"/>
                </a:solidFill>
                <a:uFill>
                  <a:solidFill>
                    <a:srgbClr val="ffffff"/>
                  </a:solidFill>
                </a:uFill>
                <a:latin typeface="Calibri"/>
              </a:rPr>
              <a:t>La majoration de pension de 10% </a:t>
            </a:r>
            <a:r>
              <a:rPr b="0" lang="fr-FR" sz="1800" spc="-1" strike="noStrike">
                <a:solidFill>
                  <a:srgbClr val="000000"/>
                </a:solidFill>
                <a:uFill>
                  <a:solidFill>
                    <a:srgbClr val="ffffff"/>
                  </a:solidFill>
                </a:uFill>
                <a:latin typeface="Calibri"/>
              </a:rPr>
              <a:t>pour le père et la mère des familles de 3 enfants ou plus.</a:t>
            </a:r>
            <a:endParaRPr b="0" lang="fr-FR" sz="3200" spc="-1" strike="noStrike">
              <a:solidFill>
                <a:srgbClr val="000000"/>
              </a:solidFill>
              <a:uFill>
                <a:solidFill>
                  <a:srgbClr val="ffffff"/>
                </a:solidFill>
              </a:uFill>
              <a:latin typeface="Calibri"/>
            </a:endParaRPr>
          </a:p>
          <a:p>
            <a:pPr algn="just">
              <a:lnSpc>
                <a:spcPct val="100000"/>
              </a:lnSpc>
            </a:pPr>
            <a:r>
              <a:rPr b="1" lang="fr-FR" sz="1800" spc="-1" strike="noStrike">
                <a:solidFill>
                  <a:srgbClr val="ff0000"/>
                </a:solidFill>
                <a:uFill>
                  <a:solidFill>
                    <a:srgbClr val="ffffff"/>
                  </a:solidFill>
                </a:uFill>
                <a:latin typeface="Calibri"/>
              </a:rPr>
              <a:t>A la place, une majoration de 5% par enfant </a:t>
            </a:r>
            <a:r>
              <a:rPr b="1" lang="fr-FR" sz="1800" spc="-1" strike="noStrike">
                <a:solidFill>
                  <a:srgbClr val="000000"/>
                </a:solidFill>
                <a:uFill>
                  <a:solidFill>
                    <a:srgbClr val="ffffff"/>
                  </a:solidFill>
                </a:uFill>
                <a:latin typeface="Calibri"/>
              </a:rPr>
              <a:t>à partager ou à prendre intégralement par la mère. </a:t>
            </a:r>
            <a:r>
              <a:rPr b="0" i="1" lang="fr-FR" sz="1500" spc="-1" strike="noStrike">
                <a:solidFill>
                  <a:srgbClr val="000000"/>
                </a:solidFill>
                <a:uFill>
                  <a:solidFill>
                    <a:srgbClr val="ffffff"/>
                  </a:solidFill>
                </a:uFill>
                <a:latin typeface="Calibri"/>
              </a:rPr>
              <a:t>NB: le gouvernement a amendé son texte qui prévoit désormais que la moitié de la majoration est acquise à la mère. Cette modification ne suffit pas à compenser la suppression de la MDA. Les cas types publiés par le Parisien et retirés de l’étude d’impact montrent que les mères seraient pénalisées même si c’est elles qui prennent la majoration</a:t>
            </a:r>
            <a:endParaRPr b="0" lang="fr-FR" sz="3200" spc="-1" strike="noStrike">
              <a:solidFill>
                <a:srgbClr val="000000"/>
              </a:solidFill>
              <a:uFill>
                <a:solidFill>
                  <a:srgbClr val="ffffff"/>
                </a:solidFill>
              </a:uFill>
              <a:latin typeface="Calibri"/>
            </a:endParaRPr>
          </a:p>
        </p:txBody>
      </p:sp>
      <p:sp>
        <p:nvSpPr>
          <p:cNvPr id="101" name="TextShape 3"/>
          <p:cNvSpPr txBox="1"/>
          <p:nvPr/>
        </p:nvSpPr>
        <p:spPr>
          <a:xfrm>
            <a:off x="6553080" y="6356520"/>
            <a:ext cx="2133360" cy="364680"/>
          </a:xfrm>
          <a:prstGeom prst="rect">
            <a:avLst/>
          </a:prstGeom>
          <a:noFill/>
          <a:ln>
            <a:noFill/>
          </a:ln>
        </p:spPr>
        <p:txBody>
          <a:bodyPr anchor="ctr"/>
          <a:p>
            <a:pPr algn="r">
              <a:lnSpc>
                <a:spcPct val="100000"/>
              </a:lnSpc>
            </a:pPr>
            <a:fld id="{2B5F2294-11A7-4AB1-841B-9D25C0E3CA04}" type="slidenum">
              <a:rPr b="0" lang="fr-FR" sz="1200" spc="-1" strike="noStrike">
                <a:solidFill>
                  <a:srgbClr val="8b8b8b"/>
                </a:solidFill>
                <a:uFill>
                  <a:solidFill>
                    <a:srgbClr val="ffffff"/>
                  </a:solidFill>
                </a:uFill>
                <a:latin typeface="Calibri"/>
              </a:rPr>
              <a:t>&lt;numéro&gt;</a:t>
            </a:fld>
            <a:endParaRPr b="0" lang="fr-FR" sz="1400" spc="-1" strike="noStrike">
              <a:solidFill>
                <a:srgbClr val="000000"/>
              </a:solidFill>
              <a:uFill>
                <a:solidFill>
                  <a:srgbClr val="ffffff"/>
                </a:solidFill>
              </a:uFill>
              <a:latin typeface="Times New Roman"/>
            </a:endParaRPr>
          </a:p>
        </p:txBody>
      </p:sp>
      <p:pic>
        <p:nvPicPr>
          <p:cNvPr id="102" name="Image 4" descr=""/>
          <p:cNvPicPr/>
          <p:nvPr/>
        </p:nvPicPr>
        <p:blipFill>
          <a:blip r:embed="rId1"/>
          <a:stretch/>
        </p:blipFill>
        <p:spPr>
          <a:xfrm>
            <a:off x="1893600" y="4907880"/>
            <a:ext cx="5726160" cy="1813320"/>
          </a:xfrm>
          <a:prstGeom prst="rect">
            <a:avLst/>
          </a:prstGeom>
          <a:ln>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457200" y="274680"/>
            <a:ext cx="8229240" cy="1142640"/>
          </a:xfrm>
          <a:prstGeom prst="rect">
            <a:avLst/>
          </a:prstGeom>
          <a:solidFill>
            <a:srgbClr val="ffff00"/>
          </a:solidFill>
          <a:ln>
            <a:noFill/>
          </a:ln>
        </p:spPr>
        <p:txBody>
          <a:bodyPr anchor="ctr"/>
          <a:p>
            <a:pPr algn="ctr">
              <a:lnSpc>
                <a:spcPct val="100000"/>
              </a:lnSpc>
            </a:pPr>
            <a:r>
              <a:rPr b="1" lang="fr-FR" sz="4400" spc="-1" strike="noStrike">
                <a:solidFill>
                  <a:srgbClr val="660066"/>
                </a:solidFill>
                <a:uFill>
                  <a:solidFill>
                    <a:srgbClr val="ffffff"/>
                  </a:solidFill>
                </a:uFill>
                <a:latin typeface="Calibri"/>
              </a:rPr>
              <a:t>La pension de réversion fragilisée</a:t>
            </a:r>
            <a:r>
              <a:rPr b="0" lang="fr-FR" sz="4400" spc="-1" strike="noStrike">
                <a:solidFill>
                  <a:srgbClr val="660066"/>
                </a:solidFill>
                <a:uFill>
                  <a:solidFill>
                    <a:srgbClr val="ffffff"/>
                  </a:solidFill>
                </a:uFill>
                <a:latin typeface="Calibri"/>
              </a:rPr>
              <a:t> </a:t>
            </a:r>
            <a:endParaRPr b="0" lang="fr-FR" sz="1800" spc="-1" strike="noStrike">
              <a:solidFill>
                <a:srgbClr val="000000"/>
              </a:solidFill>
              <a:uFill>
                <a:solidFill>
                  <a:srgbClr val="ffffff"/>
                </a:solidFill>
              </a:uFill>
              <a:latin typeface="Calibri"/>
            </a:endParaRPr>
          </a:p>
        </p:txBody>
      </p:sp>
      <p:sp>
        <p:nvSpPr>
          <p:cNvPr id="104" name="TextShape 2"/>
          <p:cNvSpPr txBox="1"/>
          <p:nvPr/>
        </p:nvSpPr>
        <p:spPr>
          <a:xfrm>
            <a:off x="457200" y="1600200"/>
            <a:ext cx="8229240" cy="4817880"/>
          </a:xfrm>
          <a:prstGeom prst="rect">
            <a:avLst/>
          </a:prstGeom>
          <a:noFill/>
          <a:ln>
            <a:noFill/>
          </a:ln>
        </p:spPr>
        <p:txBody>
          <a:bodyPr/>
          <a:p>
            <a:pPr algn="ctr">
              <a:lnSpc>
                <a:spcPct val="100000"/>
              </a:lnSpc>
            </a:pPr>
            <a:r>
              <a:rPr b="0" lang="fr-FR" sz="2200" spc="-1" strike="noStrike">
                <a:solidFill>
                  <a:srgbClr val="000000"/>
                </a:solidFill>
                <a:uFill>
                  <a:solidFill>
                    <a:srgbClr val="ffffff"/>
                  </a:solidFill>
                </a:uFill>
                <a:latin typeface="Calibri"/>
              </a:rPr>
              <a:t>Les bénéficiaires sont à </a:t>
            </a:r>
            <a:r>
              <a:rPr b="1" lang="fr-FR" sz="2200" spc="-1" strike="noStrike">
                <a:solidFill>
                  <a:srgbClr val="ff0000"/>
                </a:solidFill>
                <a:uFill>
                  <a:solidFill>
                    <a:srgbClr val="ffffff"/>
                  </a:solidFill>
                </a:uFill>
                <a:latin typeface="Calibri"/>
              </a:rPr>
              <a:t>90%</a:t>
            </a:r>
            <a:r>
              <a:rPr b="0" lang="fr-FR" sz="2200" spc="-1" strike="noStrike">
                <a:solidFill>
                  <a:srgbClr val="000000"/>
                </a:solidFill>
                <a:uFill>
                  <a:solidFill>
                    <a:srgbClr val="ffffff"/>
                  </a:solidFill>
                </a:uFill>
                <a:latin typeface="Calibri"/>
              </a:rPr>
              <a:t> des femmes</a:t>
            </a:r>
            <a:endParaRPr b="0" lang="fr-FR" sz="3200" spc="-1" strike="noStrike">
              <a:solidFill>
                <a:srgbClr val="000000"/>
              </a:solidFill>
              <a:uFill>
                <a:solidFill>
                  <a:srgbClr val="ffffff"/>
                </a:solidFill>
              </a:uFill>
              <a:latin typeface="Calibri"/>
            </a:endParaRPr>
          </a:p>
          <a:p>
            <a:pPr marL="343080" indent="-342720">
              <a:lnSpc>
                <a:spcPct val="100000"/>
              </a:lnSpc>
              <a:buClr>
                <a:srgbClr val="ff0000"/>
              </a:buClr>
              <a:buFont typeface="Arial"/>
              <a:buChar char="•"/>
            </a:pPr>
            <a:r>
              <a:rPr b="1" lang="fr-FR" sz="2200" spc="-1" strike="noStrike">
                <a:solidFill>
                  <a:srgbClr val="ff0000"/>
                </a:solidFill>
                <a:uFill>
                  <a:solidFill>
                    <a:srgbClr val="ffffff"/>
                  </a:solidFill>
                </a:uFill>
                <a:latin typeface="Calibri"/>
              </a:rPr>
              <a:t>Grâce à la mobilisation: droits ouverts à 55 ans</a:t>
            </a:r>
            <a:r>
              <a:rPr b="0" lang="fr-FR" sz="2200" spc="-1" strike="noStrike">
                <a:solidFill>
                  <a:srgbClr val="ff0000"/>
                </a:solidFill>
                <a:uFill>
                  <a:solidFill>
                    <a:srgbClr val="ffffff"/>
                  </a:solidFill>
                </a:uFill>
                <a:latin typeface="Calibri"/>
              </a:rPr>
              <a:t>.</a:t>
            </a:r>
            <a:r>
              <a:rPr b="0" lang="fr-FR" sz="2200" spc="-1" strike="noStrike">
                <a:solidFill>
                  <a:srgbClr val="000000"/>
                </a:solidFill>
                <a:uFill>
                  <a:solidFill>
                    <a:srgbClr val="ffffff"/>
                  </a:solidFill>
                </a:uFill>
                <a:latin typeface="Calibri"/>
              </a:rPr>
              <a:t> Mais </a:t>
            </a:r>
            <a:r>
              <a:rPr b="0" i="1" lang="fr-FR" sz="2200" spc="-1" strike="noStrike">
                <a:solidFill>
                  <a:srgbClr val="000000"/>
                </a:solidFill>
                <a:uFill>
                  <a:solidFill>
                    <a:srgbClr val="ffffff"/>
                  </a:solidFill>
                </a:uFill>
                <a:latin typeface="Calibri"/>
              </a:rPr>
              <a:t>recul pour la fonction publique et certains régimes spéciaux où la réversion est accessible sans condition d’âge.</a:t>
            </a:r>
            <a:endParaRPr b="0" lang="fr-FR" sz="3200" spc="-1" strike="noStrike">
              <a:solidFill>
                <a:srgbClr val="000000"/>
              </a:solidFill>
              <a:uFill>
                <a:solidFill>
                  <a:srgbClr val="ffffff"/>
                </a:solidFill>
              </a:uFill>
              <a:latin typeface="Calibri"/>
            </a:endParaRPr>
          </a:p>
          <a:p>
            <a:pPr marL="343080" indent="-342720">
              <a:lnSpc>
                <a:spcPct val="100000"/>
              </a:lnSpc>
              <a:buClr>
                <a:srgbClr val="ff0000"/>
              </a:buClr>
              <a:buFont typeface="Arial"/>
              <a:buChar char="•"/>
            </a:pPr>
            <a:r>
              <a:rPr b="1" lang="fr-FR" sz="2200" spc="-1" strike="noStrike">
                <a:solidFill>
                  <a:srgbClr val="ff0000"/>
                </a:solidFill>
                <a:uFill>
                  <a:solidFill>
                    <a:srgbClr val="ffffff"/>
                  </a:solidFill>
                </a:uFill>
                <a:latin typeface="Calibri"/>
              </a:rPr>
              <a:t>Ne sera plus automatiquement accessible après un divorce. </a:t>
            </a:r>
            <a:r>
              <a:rPr b="0" i="1" lang="fr-FR" sz="2200" spc="-1" strike="noStrike">
                <a:solidFill>
                  <a:srgbClr val="ff0000"/>
                </a:solidFill>
                <a:uFill>
                  <a:solidFill>
                    <a:srgbClr val="ffffff"/>
                  </a:solidFill>
                </a:uFill>
                <a:latin typeface="Calibri"/>
              </a:rPr>
              <a:t>45%</a:t>
            </a:r>
            <a:r>
              <a:rPr b="0" i="1" lang="fr-FR" sz="2200" spc="-1" strike="noStrike">
                <a:solidFill>
                  <a:srgbClr val="000000"/>
                </a:solidFill>
                <a:uFill>
                  <a:solidFill>
                    <a:srgbClr val="ffffff"/>
                  </a:solidFill>
                </a:uFill>
                <a:latin typeface="Calibri"/>
              </a:rPr>
              <a:t> des mariages finissent par un divorce.</a:t>
            </a:r>
            <a:r>
              <a:rPr b="0" i="1" lang="fr-FR" sz="1600" spc="-1" strike="noStrike">
                <a:solidFill>
                  <a:srgbClr val="000000"/>
                </a:solidFill>
                <a:uFill>
                  <a:solidFill>
                    <a:srgbClr val="ffffff"/>
                  </a:solidFill>
                </a:uFill>
                <a:latin typeface="Calibri"/>
              </a:rPr>
              <a:t> NB: le gouvernement a amendé le projet de loi pour prévoir dans certaines conditions très restrictives la possibilité de conserver la réversion (condition de ressource + prouver baisse de salaire pour charges familiales + réversion proratisée aux années de mariage)</a:t>
            </a:r>
            <a:endParaRPr b="0" lang="fr-FR" sz="3200" spc="-1" strike="noStrike">
              <a:solidFill>
                <a:srgbClr val="000000"/>
              </a:solidFill>
              <a:uFill>
                <a:solidFill>
                  <a:srgbClr val="ffffff"/>
                </a:solidFill>
              </a:uFill>
              <a:latin typeface="Calibri"/>
            </a:endParaRPr>
          </a:p>
          <a:p>
            <a:pPr marL="343080" indent="-342720">
              <a:lnSpc>
                <a:spcPct val="100000"/>
              </a:lnSpc>
              <a:buClr>
                <a:srgbClr val="ff0000"/>
              </a:buClr>
              <a:buFont typeface="Arial"/>
              <a:buChar char="•"/>
            </a:pPr>
            <a:r>
              <a:rPr b="1" lang="fr-FR" sz="2200" spc="-1" strike="noStrike">
                <a:solidFill>
                  <a:srgbClr val="ff0000"/>
                </a:solidFill>
                <a:uFill>
                  <a:solidFill>
                    <a:srgbClr val="ffffff"/>
                  </a:solidFill>
                </a:uFill>
                <a:latin typeface="Calibri"/>
              </a:rPr>
              <a:t>Le mode de calcul modifié</a:t>
            </a:r>
            <a:r>
              <a:rPr b="0" lang="fr-FR" sz="2200" spc="-1" strike="noStrike">
                <a:solidFill>
                  <a:srgbClr val="ff0000"/>
                </a:solidFill>
                <a:uFill>
                  <a:solidFill>
                    <a:srgbClr val="ffffff"/>
                  </a:solidFill>
                </a:uFill>
                <a:latin typeface="Calibri"/>
              </a:rPr>
              <a:t>. </a:t>
            </a:r>
            <a:r>
              <a:rPr b="0" lang="fr-FR" sz="2200" spc="-1" strike="noStrike">
                <a:solidFill>
                  <a:srgbClr val="000000"/>
                </a:solidFill>
                <a:uFill>
                  <a:solidFill>
                    <a:srgbClr val="ffffff"/>
                  </a:solidFill>
                </a:uFill>
                <a:latin typeface="Calibri"/>
              </a:rPr>
              <a:t>Aujourd’hui 50% des revenus du conjoint décédé, demain elle devra maintenir </a:t>
            </a:r>
            <a:r>
              <a:rPr b="1" lang="fr-FR" sz="2200" spc="-1" strike="noStrike">
                <a:solidFill>
                  <a:srgbClr val="ff0000"/>
                </a:solidFill>
                <a:uFill>
                  <a:solidFill>
                    <a:srgbClr val="ffffff"/>
                  </a:solidFill>
                </a:uFill>
                <a:latin typeface="Calibri"/>
              </a:rPr>
              <a:t>70% des revenus du couple</a:t>
            </a:r>
            <a:r>
              <a:rPr b="0" lang="fr-FR" sz="2200" spc="-1" strike="noStrike">
                <a:solidFill>
                  <a:srgbClr val="000000"/>
                </a:solidFill>
                <a:uFill>
                  <a:solidFill>
                    <a:srgbClr val="ffffff"/>
                  </a:solidFill>
                </a:uFill>
                <a:latin typeface="Calibri"/>
              </a:rPr>
              <a:t>. </a:t>
            </a:r>
            <a:r>
              <a:rPr b="0" i="1" lang="fr-FR" sz="1600" spc="-1" strike="noStrike">
                <a:solidFill>
                  <a:srgbClr val="000000"/>
                </a:solidFill>
                <a:uFill>
                  <a:solidFill>
                    <a:srgbClr val="ffffff"/>
                  </a:solidFill>
                </a:uFill>
                <a:latin typeface="Calibri"/>
              </a:rPr>
              <a:t>Pour de nombreuses personnes, baisse du montant de la réversion (notamment si peu d’écarts de revenu entre les 2 conjoint.es).</a:t>
            </a:r>
            <a:endParaRPr b="0" lang="fr-FR" sz="3200" spc="-1" strike="noStrike">
              <a:solidFill>
                <a:srgbClr val="000000"/>
              </a:solidFill>
              <a:uFill>
                <a:solidFill>
                  <a:srgbClr val="ffffff"/>
                </a:solidFill>
              </a:uFill>
              <a:latin typeface="Calibri"/>
            </a:endParaRPr>
          </a:p>
          <a:p>
            <a:pPr marL="343080" indent="-342720">
              <a:lnSpc>
                <a:spcPct val="100000"/>
              </a:lnSpc>
              <a:buClr>
                <a:srgbClr val="ff0000"/>
              </a:buClr>
              <a:buFont typeface="Arial"/>
              <a:buChar char="•"/>
            </a:pPr>
            <a:r>
              <a:rPr b="1" i="1" lang="fr-FR" sz="2200" spc="-1" strike="noStrike">
                <a:solidFill>
                  <a:srgbClr val="ff0000"/>
                </a:solidFill>
                <a:uFill>
                  <a:solidFill>
                    <a:srgbClr val="ffffff"/>
                  </a:solidFill>
                </a:uFill>
                <a:latin typeface="Calibri"/>
              </a:rPr>
              <a:t>Et bien sûr, toujours pas d’élargissement de la réversion aux couples non mariés et au PACS !</a:t>
            </a:r>
            <a:endParaRPr b="0" lang="fr-FR" sz="3200" spc="-1" strike="noStrike">
              <a:solidFill>
                <a:srgbClr val="000000"/>
              </a:solidFill>
              <a:uFill>
                <a:solidFill>
                  <a:srgbClr val="ffffff"/>
                </a:solidFill>
              </a:uFill>
              <a:latin typeface="Calibri"/>
            </a:endParaRPr>
          </a:p>
        </p:txBody>
      </p:sp>
      <p:sp>
        <p:nvSpPr>
          <p:cNvPr id="105" name="TextShape 3"/>
          <p:cNvSpPr txBox="1"/>
          <p:nvPr/>
        </p:nvSpPr>
        <p:spPr>
          <a:xfrm>
            <a:off x="6553080" y="6356520"/>
            <a:ext cx="2133360" cy="364680"/>
          </a:xfrm>
          <a:prstGeom prst="rect">
            <a:avLst/>
          </a:prstGeom>
          <a:noFill/>
          <a:ln>
            <a:noFill/>
          </a:ln>
        </p:spPr>
        <p:txBody>
          <a:bodyPr anchor="ctr"/>
          <a:p>
            <a:pPr algn="r">
              <a:lnSpc>
                <a:spcPct val="100000"/>
              </a:lnSpc>
            </a:pPr>
            <a:fld id="{6AF8D992-B955-4F27-8305-8FB3ECEBBC4B}" type="slidenum">
              <a:rPr b="0" lang="fr-FR" sz="1200" spc="-1" strike="noStrike">
                <a:solidFill>
                  <a:srgbClr val="8b8b8b"/>
                </a:solidFill>
                <a:uFill>
                  <a:solidFill>
                    <a:srgbClr val="ffffff"/>
                  </a:solidFill>
                </a:uFill>
                <a:latin typeface="Calibri"/>
              </a:rPr>
              <a:t>&lt;numéro&gt;</a:t>
            </a:fld>
            <a:endParaRPr b="0" lang="fr-FR" sz="1400" spc="-1" strike="noStrike">
              <a:solidFill>
                <a:srgbClr val="000000"/>
              </a:solidFill>
              <a:uFill>
                <a:solidFill>
                  <a:srgbClr val="ffffff"/>
                </a:solidFill>
              </a:uFill>
              <a:latin typeface="Times New Roman"/>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457200" y="274680"/>
            <a:ext cx="8229240" cy="1142640"/>
          </a:xfrm>
          <a:prstGeom prst="rect">
            <a:avLst/>
          </a:prstGeom>
          <a:solidFill>
            <a:srgbClr val="ffff00"/>
          </a:solidFill>
          <a:ln>
            <a:noFill/>
          </a:ln>
        </p:spPr>
        <p:txBody>
          <a:bodyPr anchor="ctr"/>
          <a:p>
            <a:pPr algn="ctr">
              <a:lnSpc>
                <a:spcPct val="100000"/>
              </a:lnSpc>
            </a:pPr>
            <a:r>
              <a:rPr b="1" lang="fr-FR" sz="4400" spc="-1" strike="noStrike">
                <a:solidFill>
                  <a:srgbClr val="660066"/>
                </a:solidFill>
                <a:uFill>
                  <a:solidFill>
                    <a:srgbClr val="ffffff"/>
                  </a:solidFill>
                </a:uFill>
                <a:latin typeface="Calibri"/>
              </a:rPr>
              <a:t>Pas de prise en compte de la pénibilité</a:t>
            </a:r>
            <a:r>
              <a:rPr b="0" lang="fr-FR" sz="4400" spc="-1" strike="noStrike">
                <a:solidFill>
                  <a:srgbClr val="660066"/>
                </a:solidFill>
                <a:uFill>
                  <a:solidFill>
                    <a:srgbClr val="ffffff"/>
                  </a:solidFill>
                </a:uFill>
                <a:latin typeface="Calibri"/>
              </a:rPr>
              <a:t> </a:t>
            </a:r>
            <a:endParaRPr b="0" lang="fr-FR" sz="1800" spc="-1" strike="noStrike">
              <a:solidFill>
                <a:srgbClr val="000000"/>
              </a:solidFill>
              <a:uFill>
                <a:solidFill>
                  <a:srgbClr val="ffffff"/>
                </a:solidFill>
              </a:uFill>
              <a:latin typeface="Calibri"/>
            </a:endParaRPr>
          </a:p>
        </p:txBody>
      </p:sp>
      <p:sp>
        <p:nvSpPr>
          <p:cNvPr id="107" name="TextShape 2"/>
          <p:cNvSpPr txBox="1"/>
          <p:nvPr/>
        </p:nvSpPr>
        <p:spPr>
          <a:xfrm>
            <a:off x="457200" y="1600200"/>
            <a:ext cx="4985640" cy="3264480"/>
          </a:xfrm>
          <a:prstGeom prst="rect">
            <a:avLst/>
          </a:prstGeom>
          <a:noFill/>
          <a:ln>
            <a:noFill/>
          </a:ln>
        </p:spPr>
        <p:txBody>
          <a:bodyPr/>
          <a:p>
            <a:pPr marL="343080" indent="-342720">
              <a:lnSpc>
                <a:spcPct val="100000"/>
              </a:lnSpc>
              <a:buClr>
                <a:srgbClr val="ff0000"/>
              </a:buClr>
              <a:buFont typeface="Arial"/>
              <a:buChar char="•"/>
            </a:pPr>
            <a:r>
              <a:rPr b="1" lang="fr-FR" sz="2000" spc="-1" strike="noStrike">
                <a:solidFill>
                  <a:srgbClr val="ff0000"/>
                </a:solidFill>
                <a:uFill>
                  <a:solidFill>
                    <a:srgbClr val="ffffff"/>
                  </a:solidFill>
                </a:uFill>
                <a:latin typeface="Calibri"/>
              </a:rPr>
              <a:t>Les départs anticipés sont supprimés</a:t>
            </a:r>
            <a:endParaRPr b="0" lang="fr-FR" sz="3200" spc="-1" strike="noStrike">
              <a:solidFill>
                <a:srgbClr val="000000"/>
              </a:solidFill>
              <a:uFill>
                <a:solidFill>
                  <a:srgbClr val="ffffff"/>
                </a:solidFill>
              </a:uFill>
              <a:latin typeface="Calibri"/>
            </a:endParaRPr>
          </a:p>
          <a:p>
            <a:pPr>
              <a:lnSpc>
                <a:spcPct val="100000"/>
              </a:lnSpc>
            </a:pPr>
            <a:r>
              <a:rPr b="0" i="1" lang="fr-FR" sz="2000" spc="-1" strike="noStrike">
                <a:solidFill>
                  <a:srgbClr val="000000"/>
                </a:solidFill>
                <a:uFill>
                  <a:solidFill>
                    <a:srgbClr val="ffffff"/>
                  </a:solidFill>
                </a:uFill>
                <a:latin typeface="Calibri"/>
              </a:rPr>
              <a:t>Concerne 400 000 femmes (sage-femmes, aides-soignantes, infirmières, …) qui bénéficient de la catégorie active et peuvent partir à partir de 57 ans</a:t>
            </a:r>
            <a:endParaRPr b="0" lang="fr-FR" sz="3200" spc="-1" strike="noStrike">
              <a:solidFill>
                <a:srgbClr val="000000"/>
              </a:solidFill>
              <a:uFill>
                <a:solidFill>
                  <a:srgbClr val="ffffff"/>
                </a:solidFill>
              </a:uFill>
              <a:latin typeface="Calibri"/>
            </a:endParaRPr>
          </a:p>
          <a:p>
            <a:pPr marL="343080" indent="-342720">
              <a:lnSpc>
                <a:spcPct val="100000"/>
              </a:lnSpc>
              <a:buClr>
                <a:srgbClr val="ff0000"/>
              </a:buClr>
              <a:buFont typeface="Arial"/>
              <a:buChar char="•"/>
            </a:pPr>
            <a:r>
              <a:rPr b="1" lang="fr-FR" sz="2000" spc="-1" strike="noStrike">
                <a:solidFill>
                  <a:srgbClr val="ff0000"/>
                </a:solidFill>
                <a:uFill>
                  <a:solidFill>
                    <a:srgbClr val="ffffff"/>
                  </a:solidFill>
                </a:uFill>
                <a:latin typeface="Calibri"/>
              </a:rPr>
              <a:t>A la place, le « compte professionnel de prévention » (C2P)</a:t>
            </a:r>
            <a:r>
              <a:rPr b="0" lang="fr-FR" sz="2000" spc="-1" strike="noStrike">
                <a:solidFill>
                  <a:srgbClr val="ff0000"/>
                </a:solidFill>
                <a:uFill>
                  <a:solidFill>
                    <a:srgbClr val="ffffff"/>
                  </a:solidFill>
                </a:uFill>
                <a:latin typeface="Calibri"/>
              </a:rPr>
              <a:t> </a:t>
            </a:r>
            <a:r>
              <a:rPr b="1" lang="fr-FR" sz="2000" spc="-1" strike="noStrike">
                <a:solidFill>
                  <a:srgbClr val="ff0000"/>
                </a:solidFill>
                <a:uFill>
                  <a:solidFill>
                    <a:srgbClr val="ffffff"/>
                  </a:solidFill>
                </a:uFill>
                <a:latin typeface="Calibri"/>
              </a:rPr>
              <a:t>avec des critères restrictifs et discriminants… </a:t>
            </a:r>
            <a:endParaRPr b="0" lang="fr-FR" sz="3200" spc="-1" strike="noStrike">
              <a:solidFill>
                <a:srgbClr val="000000"/>
              </a:solidFill>
              <a:uFill>
                <a:solidFill>
                  <a:srgbClr val="ffffff"/>
                </a:solidFill>
              </a:uFill>
              <a:latin typeface="Calibri"/>
            </a:endParaRPr>
          </a:p>
          <a:p>
            <a:pPr>
              <a:lnSpc>
                <a:spcPct val="100000"/>
              </a:lnSpc>
            </a:pPr>
            <a:r>
              <a:rPr b="0" i="1" lang="fr-FR" sz="2000" spc="-1" strike="noStrike">
                <a:solidFill>
                  <a:srgbClr val="000000"/>
                </a:solidFill>
                <a:uFill>
                  <a:solidFill>
                    <a:srgbClr val="ffffff"/>
                  </a:solidFill>
                </a:uFill>
                <a:latin typeface="Calibri"/>
              </a:rPr>
              <a:t>Dans le privé, 3% des salarié.es en bénéficient dont 75% d’hommes.</a:t>
            </a:r>
            <a:endParaRPr b="0" lang="fr-FR" sz="3200" spc="-1" strike="noStrike">
              <a:solidFill>
                <a:srgbClr val="000000"/>
              </a:solidFill>
              <a:uFill>
                <a:solidFill>
                  <a:srgbClr val="ffffff"/>
                </a:solidFill>
              </a:uFill>
              <a:latin typeface="Calibri"/>
            </a:endParaRPr>
          </a:p>
        </p:txBody>
      </p:sp>
      <p:pic>
        <p:nvPicPr>
          <p:cNvPr id="108" name="Image 3" descr=""/>
          <p:cNvPicPr/>
          <p:nvPr/>
        </p:nvPicPr>
        <p:blipFill>
          <a:blip r:embed="rId1"/>
          <a:stretch/>
        </p:blipFill>
        <p:spPr>
          <a:xfrm>
            <a:off x="5346360" y="1510920"/>
            <a:ext cx="3340080" cy="3353760"/>
          </a:xfrm>
          <a:prstGeom prst="rect">
            <a:avLst/>
          </a:prstGeom>
          <a:ln>
            <a:noFill/>
          </a:ln>
        </p:spPr>
      </p:pic>
      <p:sp>
        <p:nvSpPr>
          <p:cNvPr id="109" name="CustomShape 3"/>
          <p:cNvSpPr/>
          <p:nvPr/>
        </p:nvSpPr>
        <p:spPr>
          <a:xfrm>
            <a:off x="703080" y="4865040"/>
            <a:ext cx="7819200" cy="1736280"/>
          </a:xfrm>
          <a:prstGeom prst="rect">
            <a:avLst/>
          </a:prstGeom>
          <a:solidFill>
            <a:srgbClr val="ffff00"/>
          </a:solidFill>
          <a:ln>
            <a:noFill/>
          </a:ln>
        </p:spPr>
        <p:style>
          <a:lnRef idx="0"/>
          <a:fillRef idx="0"/>
          <a:effectRef idx="0"/>
          <a:fontRef idx="minor"/>
        </p:style>
        <p:txBody>
          <a:bodyPr lIns="90000" rIns="90000" tIns="45000" bIns="45000"/>
          <a:p>
            <a:pPr marL="285840" indent="-285480">
              <a:lnSpc>
                <a:spcPct val="100000"/>
              </a:lnSpc>
              <a:buClr>
                <a:srgbClr val="660066"/>
              </a:buClr>
              <a:buFont typeface="Arial"/>
              <a:buChar char="•"/>
            </a:pPr>
            <a:r>
              <a:rPr b="0" i="1" lang="fr-FR" sz="1800" spc="-1" strike="noStrike">
                <a:solidFill>
                  <a:srgbClr val="660066"/>
                </a:solidFill>
                <a:uFill>
                  <a:solidFill>
                    <a:srgbClr val="ffffff"/>
                  </a:solidFill>
                </a:uFill>
                <a:latin typeface="Calibri"/>
              </a:rPr>
              <a:t>l’espérance de vie en bonne santé stagne à 63,4 ans en moyenne…</a:t>
            </a:r>
            <a:endParaRPr b="0" lang="fr-FR" sz="1800" spc="-1" strike="noStrike">
              <a:solidFill>
                <a:srgbClr val="000000"/>
              </a:solidFill>
              <a:uFill>
                <a:solidFill>
                  <a:srgbClr val="ffffff"/>
                </a:solidFill>
              </a:uFill>
              <a:latin typeface="Arial"/>
            </a:endParaRPr>
          </a:p>
          <a:p>
            <a:pPr marL="285840" indent="-285480">
              <a:lnSpc>
                <a:spcPct val="100000"/>
              </a:lnSpc>
              <a:buClr>
                <a:srgbClr val="660066"/>
              </a:buClr>
              <a:buFont typeface="Arial"/>
              <a:buChar char="•"/>
            </a:pPr>
            <a:r>
              <a:rPr b="0" i="1" lang="fr-FR" sz="1800" spc="-1" strike="noStrike">
                <a:solidFill>
                  <a:srgbClr val="660066"/>
                </a:solidFill>
                <a:uFill>
                  <a:solidFill>
                    <a:srgbClr val="ffffff"/>
                  </a:solidFill>
                </a:uFill>
                <a:latin typeface="Calibri"/>
              </a:rPr>
              <a:t>l’espérance de vie en bonne santé n’est que de 59 ans pour un ouvrier</a:t>
            </a:r>
            <a:endParaRPr b="0" lang="fr-FR" sz="1800" spc="-1" strike="noStrike">
              <a:solidFill>
                <a:srgbClr val="000000"/>
              </a:solidFill>
              <a:uFill>
                <a:solidFill>
                  <a:srgbClr val="ffffff"/>
                </a:solidFill>
              </a:uFill>
              <a:latin typeface="Arial"/>
            </a:endParaRPr>
          </a:p>
          <a:p>
            <a:pPr marL="285840" indent="-285480">
              <a:lnSpc>
                <a:spcPct val="100000"/>
              </a:lnSpc>
              <a:buClr>
                <a:srgbClr val="660066"/>
              </a:buClr>
              <a:buFont typeface="Arial"/>
              <a:buChar char="•"/>
            </a:pPr>
            <a:r>
              <a:rPr b="0" i="1" lang="fr-FR" sz="1800" spc="-1" strike="noStrike">
                <a:solidFill>
                  <a:srgbClr val="660066"/>
                </a:solidFill>
                <a:uFill>
                  <a:solidFill>
                    <a:srgbClr val="ffffff"/>
                  </a:solidFill>
                </a:uFill>
                <a:latin typeface="Calibri"/>
              </a:rPr>
              <a:t>l’espérance de vie d’une infirmière est de 7 ans inférieure à celle de la moyenne des femmes</a:t>
            </a:r>
            <a:endParaRPr b="0" lang="fr-FR" sz="1800" spc="-1" strike="noStrike">
              <a:solidFill>
                <a:srgbClr val="000000"/>
              </a:solidFill>
              <a:uFill>
                <a:solidFill>
                  <a:srgbClr val="ffffff"/>
                </a:solidFill>
              </a:uFill>
              <a:latin typeface="Arial"/>
            </a:endParaRPr>
          </a:p>
          <a:p>
            <a:pPr marL="285840" indent="-285480">
              <a:lnSpc>
                <a:spcPct val="100000"/>
              </a:lnSpc>
              <a:buClr>
                <a:srgbClr val="660066"/>
              </a:buClr>
              <a:buFont typeface="Arial"/>
              <a:buChar char="•"/>
            </a:pPr>
            <a:r>
              <a:rPr b="0" i="1" lang="fr-FR" sz="1800" spc="-1" strike="noStrike">
                <a:solidFill>
                  <a:srgbClr val="660066"/>
                </a:solidFill>
                <a:uFill>
                  <a:solidFill>
                    <a:srgbClr val="ffffff"/>
                  </a:solidFill>
                </a:uFill>
                <a:latin typeface="Calibri"/>
              </a:rPr>
              <a:t>20% des infirmières et 30% des aides-soignantes partent à la retraite en incapacité</a:t>
            </a:r>
            <a:endParaRPr b="0" lang="fr-FR" sz="1800" spc="-1" strike="noStrike">
              <a:solidFill>
                <a:srgbClr val="000000"/>
              </a:solidFill>
              <a:uFill>
                <a:solidFill>
                  <a:srgbClr val="ffffff"/>
                </a:solidFill>
              </a:uFill>
              <a:latin typeface="Arial"/>
            </a:endParaRPr>
          </a:p>
        </p:txBody>
      </p:sp>
      <p:sp>
        <p:nvSpPr>
          <p:cNvPr id="110" name="TextShape 4"/>
          <p:cNvSpPr txBox="1"/>
          <p:nvPr/>
        </p:nvSpPr>
        <p:spPr>
          <a:xfrm>
            <a:off x="6553080" y="6356520"/>
            <a:ext cx="2133360" cy="364680"/>
          </a:xfrm>
          <a:prstGeom prst="rect">
            <a:avLst/>
          </a:prstGeom>
          <a:noFill/>
          <a:ln>
            <a:noFill/>
          </a:ln>
        </p:spPr>
        <p:txBody>
          <a:bodyPr anchor="ctr"/>
          <a:p>
            <a:pPr algn="r">
              <a:lnSpc>
                <a:spcPct val="100000"/>
              </a:lnSpc>
            </a:pPr>
            <a:fld id="{1987DEA9-585B-408F-B7DB-D2144ACBCA9B}" type="slidenum">
              <a:rPr b="0" lang="fr-FR" sz="1200" spc="-1" strike="noStrike">
                <a:solidFill>
                  <a:srgbClr val="8b8b8b"/>
                </a:solidFill>
                <a:uFill>
                  <a:solidFill>
                    <a:srgbClr val="ffffff"/>
                  </a:solidFill>
                </a:uFill>
                <a:latin typeface="Calibri"/>
              </a:rPr>
              <a:t>&lt;numéro&gt;</a:t>
            </a:fld>
            <a:endParaRPr b="0" lang="fr-FR" sz="1400" spc="-1" strike="noStrike">
              <a:solidFill>
                <a:srgbClr val="000000"/>
              </a:solidFill>
              <a:uFill>
                <a:solidFill>
                  <a:srgbClr val="ffffff"/>
                </a:solidFill>
              </a:uFill>
              <a:latin typeface="Times New Roman"/>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457200" y="1600200"/>
            <a:ext cx="8069760" cy="2198520"/>
          </a:xfrm>
          <a:prstGeom prst="rect">
            <a:avLst/>
          </a:prstGeom>
          <a:noFill/>
          <a:ln>
            <a:noFill/>
          </a:ln>
        </p:spPr>
        <p:txBody>
          <a:bodyPr/>
          <a:p>
            <a:pPr marL="343080" indent="-342720">
              <a:lnSpc>
                <a:spcPct val="100000"/>
              </a:lnSpc>
              <a:buClr>
                <a:srgbClr val="ff0000"/>
              </a:buClr>
              <a:buFont typeface="Arial"/>
              <a:buChar char="•"/>
            </a:pPr>
            <a:r>
              <a:rPr b="1" lang="fr-FR" sz="3200" spc="-1" strike="noStrike">
                <a:solidFill>
                  <a:srgbClr val="ff0000"/>
                </a:solidFill>
                <a:uFill>
                  <a:solidFill>
                    <a:srgbClr val="ffffff"/>
                  </a:solidFill>
                </a:uFill>
                <a:latin typeface="Calibri"/>
              </a:rPr>
              <a:t>Pénalisées par le calcul </a:t>
            </a:r>
            <a:r>
              <a:rPr b="0" lang="fr-FR" sz="3200" spc="-1" strike="noStrike">
                <a:solidFill>
                  <a:srgbClr val="000000"/>
                </a:solidFill>
                <a:uFill>
                  <a:solidFill>
                    <a:srgbClr val="ffffff"/>
                  </a:solidFill>
                </a:uFill>
                <a:latin typeface="Calibri"/>
              </a:rPr>
              <a:t>sur l’ensemble de la carrière au lieu des 6 derniers mois : </a:t>
            </a:r>
            <a:r>
              <a:rPr b="0" lang="fr-FR" sz="3200" spc="-1" strike="noStrike">
                <a:solidFill>
                  <a:srgbClr val="ff0000"/>
                </a:solidFill>
                <a:uFill>
                  <a:solidFill>
                    <a:srgbClr val="ffffff"/>
                  </a:solidFill>
                </a:uFill>
                <a:latin typeface="Calibri"/>
              </a:rPr>
              <a:t>63%</a:t>
            </a:r>
            <a:r>
              <a:rPr b="0" lang="fr-FR" sz="3200" spc="-1" strike="noStrike">
                <a:solidFill>
                  <a:srgbClr val="000000"/>
                </a:solidFill>
                <a:uFill>
                  <a:solidFill>
                    <a:srgbClr val="ffffff"/>
                  </a:solidFill>
                </a:uFill>
                <a:latin typeface="Calibri"/>
              </a:rPr>
              <a:t> des fonctionnaires sont des femmes</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marL="343080" indent="-342720">
              <a:lnSpc>
                <a:spcPct val="100000"/>
              </a:lnSpc>
              <a:buClr>
                <a:srgbClr val="ff0000"/>
              </a:buClr>
              <a:buFont typeface="Arial"/>
              <a:buChar char="•"/>
            </a:pPr>
            <a:r>
              <a:rPr b="1" lang="fr-FR" sz="3200" spc="-1" strike="noStrike">
                <a:solidFill>
                  <a:srgbClr val="ff0000"/>
                </a:solidFill>
                <a:uFill>
                  <a:solidFill>
                    <a:srgbClr val="ffffff"/>
                  </a:solidFill>
                </a:uFill>
                <a:latin typeface="Calibri"/>
              </a:rPr>
              <a:t>Mais elles seront encore plus pénalisées car la « contrepartie » proposée par le gouvernement, la prise en compte des primes</a:t>
            </a:r>
            <a:r>
              <a:rPr b="0" lang="fr-FR" sz="3200" spc="-1" strike="noStrike">
                <a:solidFill>
                  <a:srgbClr val="000000"/>
                </a:solidFill>
                <a:uFill>
                  <a:solidFill>
                    <a:srgbClr val="ffffff"/>
                  </a:solidFill>
                </a:uFill>
                <a:latin typeface="Calibri"/>
              </a:rPr>
              <a:t>, sera non seulement insuffisante à neutraliser ce recul, mais en plus très discriminante pour les femmes.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
        <p:nvSpPr>
          <p:cNvPr id="112" name="TextShape 2"/>
          <p:cNvSpPr txBox="1"/>
          <p:nvPr/>
        </p:nvSpPr>
        <p:spPr>
          <a:xfrm>
            <a:off x="457200" y="274680"/>
            <a:ext cx="8229240" cy="1142640"/>
          </a:xfrm>
          <a:prstGeom prst="rect">
            <a:avLst/>
          </a:prstGeom>
          <a:solidFill>
            <a:srgbClr val="ffff00"/>
          </a:solidFill>
          <a:ln>
            <a:noFill/>
          </a:ln>
        </p:spPr>
        <p:txBody>
          <a:bodyPr anchor="ctr"/>
          <a:p>
            <a:pPr algn="ctr">
              <a:lnSpc>
                <a:spcPct val="100000"/>
              </a:lnSpc>
            </a:pPr>
            <a:r>
              <a:rPr b="1" lang="fr-FR" sz="4400" spc="-1" strike="noStrike">
                <a:solidFill>
                  <a:srgbClr val="660066"/>
                </a:solidFill>
                <a:uFill>
                  <a:solidFill>
                    <a:srgbClr val="ffffff"/>
                  </a:solidFill>
                </a:uFill>
                <a:latin typeface="Calibri"/>
              </a:rPr>
              <a:t>Pour les femmes fonctionnaires, </a:t>
            </a:r>
            <a:r>
              <a:rPr b="1" lang="fr-FR" sz="4400" spc="-1" strike="noStrike">
                <a:solidFill>
                  <a:srgbClr val="660066"/>
                </a:solidFill>
                <a:uFill>
                  <a:solidFill>
                    <a:srgbClr val="ffffff"/>
                  </a:solidFill>
                </a:uFill>
                <a:latin typeface="Calibri"/>
              </a:rPr>
              <a:t>
</a:t>
            </a:r>
            <a:r>
              <a:rPr b="1" lang="fr-FR" sz="4400" spc="-1" strike="noStrike">
                <a:solidFill>
                  <a:srgbClr val="660066"/>
                </a:solidFill>
                <a:uFill>
                  <a:solidFill>
                    <a:srgbClr val="ffffff"/>
                  </a:solidFill>
                </a:uFill>
                <a:latin typeface="Calibri"/>
              </a:rPr>
              <a:t>la double peine</a:t>
            </a:r>
            <a:r>
              <a:rPr b="0" lang="fr-FR" sz="4400" spc="-1" strike="noStrike">
                <a:solidFill>
                  <a:srgbClr val="660066"/>
                </a:solidFill>
                <a:uFill>
                  <a:solidFill>
                    <a:srgbClr val="ffffff"/>
                  </a:solidFill>
                </a:uFill>
                <a:latin typeface="Calibri"/>
              </a:rPr>
              <a:t> </a:t>
            </a:r>
            <a:endParaRPr b="0" lang="fr-FR" sz="1800" spc="-1" strike="noStrike">
              <a:solidFill>
                <a:srgbClr val="000000"/>
              </a:solidFill>
              <a:uFill>
                <a:solidFill>
                  <a:srgbClr val="ffffff"/>
                </a:solidFill>
              </a:uFill>
              <a:latin typeface="Calibri"/>
            </a:endParaRPr>
          </a:p>
        </p:txBody>
      </p:sp>
      <p:pic>
        <p:nvPicPr>
          <p:cNvPr id="113" name="Image 3" descr=""/>
          <p:cNvPicPr/>
          <p:nvPr/>
        </p:nvPicPr>
        <p:blipFill>
          <a:blip r:embed="rId1"/>
          <a:stretch/>
        </p:blipFill>
        <p:spPr>
          <a:xfrm>
            <a:off x="656280" y="3946320"/>
            <a:ext cx="3355560" cy="2684160"/>
          </a:xfrm>
          <a:prstGeom prst="rect">
            <a:avLst/>
          </a:prstGeom>
          <a:ln>
            <a:noFill/>
          </a:ln>
        </p:spPr>
      </p:pic>
      <p:sp>
        <p:nvSpPr>
          <p:cNvPr id="114" name="CustomShape 3"/>
          <p:cNvSpPr/>
          <p:nvPr/>
        </p:nvSpPr>
        <p:spPr>
          <a:xfrm>
            <a:off x="4263840" y="4037040"/>
            <a:ext cx="4546800" cy="2499120"/>
          </a:xfrm>
          <a:prstGeom prst="rect">
            <a:avLst/>
          </a:prstGeom>
          <a:noFill/>
          <a:ln>
            <a:noFill/>
          </a:ln>
        </p:spPr>
        <p:style>
          <a:lnRef idx="0"/>
          <a:fillRef idx="0"/>
          <a:effectRef idx="0"/>
          <a:fontRef idx="minor"/>
        </p:style>
        <p:txBody>
          <a:bodyPr lIns="90000" rIns="90000" tIns="45000" bIns="45000"/>
          <a:p>
            <a:pPr>
              <a:lnSpc>
                <a:spcPct val="100000"/>
              </a:lnSpc>
            </a:pPr>
            <a:r>
              <a:rPr b="0" i="1" lang="fr-FR" sz="2000" spc="-1" strike="noStrike">
                <a:solidFill>
                  <a:srgbClr val="000000"/>
                </a:solidFill>
                <a:uFill>
                  <a:solidFill>
                    <a:srgbClr val="ffffff"/>
                  </a:solidFill>
                </a:uFill>
                <a:latin typeface="Calibri"/>
              </a:rPr>
              <a:t>Les filières dans </a:t>
            </a:r>
            <a:r>
              <a:rPr b="0" i="1" lang="fr-FR" sz="2000" spc="-1" strike="noStrike">
                <a:solidFill>
                  <a:srgbClr val="ff0000"/>
                </a:solidFill>
                <a:uFill>
                  <a:solidFill>
                    <a:srgbClr val="ffffff"/>
                  </a:solidFill>
                </a:uFill>
                <a:latin typeface="Calibri"/>
              </a:rPr>
              <a:t>lesquelles les femmes sont concentrées ont peu ou pas de primes </a:t>
            </a:r>
            <a:r>
              <a:rPr b="0" i="1" lang="fr-FR" sz="2000" spc="-1" strike="noStrike">
                <a:solidFill>
                  <a:srgbClr val="000000"/>
                </a:solidFill>
                <a:uFill>
                  <a:solidFill>
                    <a:srgbClr val="ffffff"/>
                  </a:solidFill>
                </a:uFill>
                <a:latin typeface="Calibri"/>
              </a:rPr>
              <a:t>(éducation nationale, …)</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a:p>
            <a:pPr>
              <a:lnSpc>
                <a:spcPct val="100000"/>
              </a:lnSpc>
            </a:pPr>
            <a:r>
              <a:rPr b="0" i="1" lang="fr-FR" sz="2000" spc="-1" strike="noStrike">
                <a:solidFill>
                  <a:srgbClr val="000000"/>
                </a:solidFill>
                <a:uFill>
                  <a:solidFill>
                    <a:srgbClr val="ffffff"/>
                  </a:solidFill>
                </a:uFill>
                <a:latin typeface="Calibri"/>
              </a:rPr>
              <a:t>En global dans la fonction publique</a:t>
            </a:r>
            <a:r>
              <a:rPr b="0" i="1" lang="fr-FR" sz="2000" spc="-1" strike="noStrike">
                <a:solidFill>
                  <a:srgbClr val="ff0000"/>
                </a:solidFill>
                <a:uFill>
                  <a:solidFill>
                    <a:srgbClr val="ffffff"/>
                  </a:solidFill>
                </a:uFill>
                <a:latin typeface="Calibri"/>
              </a:rPr>
              <a:t>, les femmes touchent 1/3 de primes de moins </a:t>
            </a:r>
            <a:r>
              <a:rPr b="0" i="1" lang="fr-FR" sz="2000" spc="-1" strike="noStrike">
                <a:solidFill>
                  <a:srgbClr val="000000"/>
                </a:solidFill>
                <a:uFill>
                  <a:solidFill>
                    <a:srgbClr val="ffffff"/>
                  </a:solidFill>
                </a:uFill>
                <a:latin typeface="Calibri"/>
              </a:rPr>
              <a:t>que les hommes.</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p:txBody>
      </p:sp>
      <p:sp>
        <p:nvSpPr>
          <p:cNvPr id="115" name="TextShape 4"/>
          <p:cNvSpPr txBox="1"/>
          <p:nvPr/>
        </p:nvSpPr>
        <p:spPr>
          <a:xfrm>
            <a:off x="6553080" y="6356520"/>
            <a:ext cx="2133360" cy="364680"/>
          </a:xfrm>
          <a:prstGeom prst="rect">
            <a:avLst/>
          </a:prstGeom>
          <a:noFill/>
          <a:ln>
            <a:noFill/>
          </a:ln>
        </p:spPr>
        <p:txBody>
          <a:bodyPr anchor="ctr"/>
          <a:p>
            <a:pPr algn="r">
              <a:lnSpc>
                <a:spcPct val="100000"/>
              </a:lnSpc>
            </a:pPr>
            <a:fld id="{1BE53474-51F2-42E2-8EE2-18D3940A1D73}" type="slidenum">
              <a:rPr b="0" lang="fr-FR" sz="1200" spc="-1" strike="noStrike">
                <a:solidFill>
                  <a:srgbClr val="8b8b8b"/>
                </a:solidFill>
                <a:uFill>
                  <a:solidFill>
                    <a:srgbClr val="ffffff"/>
                  </a:solidFill>
                </a:uFill>
                <a:latin typeface="Calibri"/>
              </a:rPr>
              <a:t>&lt;numéro&gt;</a:t>
            </a:fld>
            <a:endParaRPr b="0" lang="fr-FR" sz="1400" spc="-1" strike="noStrike">
              <a:solidFill>
                <a:srgbClr val="000000"/>
              </a:solidFill>
              <a:uFill>
                <a:solidFill>
                  <a:srgbClr val="ffffff"/>
                </a:solidFill>
              </a:uFill>
              <a:latin typeface="Times New Roman"/>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457200" y="274680"/>
            <a:ext cx="8229240" cy="1142640"/>
          </a:xfrm>
          <a:prstGeom prst="rect">
            <a:avLst/>
          </a:prstGeom>
          <a:solidFill>
            <a:srgbClr val="ffff00"/>
          </a:solidFill>
          <a:ln>
            <a:noFill/>
          </a:ln>
        </p:spPr>
        <p:txBody>
          <a:bodyPr anchor="ctr"/>
          <a:p>
            <a:pPr algn="ctr">
              <a:lnSpc>
                <a:spcPct val="100000"/>
              </a:lnSpc>
            </a:pPr>
            <a:r>
              <a:rPr b="1" lang="fr-FR" sz="4400" spc="-1" strike="noStrike">
                <a:solidFill>
                  <a:srgbClr val="660066"/>
                </a:solidFill>
                <a:uFill>
                  <a:solidFill>
                    <a:srgbClr val="ffffff"/>
                  </a:solidFill>
                </a:uFill>
                <a:latin typeface="Calibri"/>
              </a:rPr>
              <a:t>Des avancées en trompe l’œil</a:t>
            </a:r>
            <a:r>
              <a:rPr b="0" lang="fr-FR" sz="4400" spc="-1" strike="noStrike">
                <a:solidFill>
                  <a:srgbClr val="660066"/>
                </a:solidFill>
                <a:uFill>
                  <a:solidFill>
                    <a:srgbClr val="ffffff"/>
                  </a:solidFill>
                </a:uFill>
                <a:latin typeface="Calibri"/>
              </a:rPr>
              <a:t> </a:t>
            </a:r>
            <a:endParaRPr b="0" lang="fr-FR" sz="1800" spc="-1" strike="noStrike">
              <a:solidFill>
                <a:srgbClr val="000000"/>
              </a:solidFill>
              <a:uFill>
                <a:solidFill>
                  <a:srgbClr val="ffffff"/>
                </a:solidFill>
              </a:uFill>
              <a:latin typeface="Calibri"/>
            </a:endParaRPr>
          </a:p>
        </p:txBody>
      </p:sp>
      <p:sp>
        <p:nvSpPr>
          <p:cNvPr id="117" name="TextShape 2"/>
          <p:cNvSpPr txBox="1"/>
          <p:nvPr/>
        </p:nvSpPr>
        <p:spPr>
          <a:xfrm>
            <a:off x="457200" y="1600200"/>
            <a:ext cx="8229240" cy="4525560"/>
          </a:xfrm>
          <a:prstGeom prst="rect">
            <a:avLst/>
          </a:prstGeom>
          <a:noFill/>
          <a:ln>
            <a:noFill/>
          </a:ln>
        </p:spPr>
        <p:txBody>
          <a:bodyPr/>
          <a:p>
            <a:pPr marL="343080" indent="-342720">
              <a:lnSpc>
                <a:spcPct val="100000"/>
              </a:lnSpc>
              <a:buClr>
                <a:srgbClr val="000000"/>
              </a:buClr>
              <a:buFont typeface="Arial"/>
              <a:buChar char="•"/>
            </a:pPr>
            <a:r>
              <a:rPr b="1" i="1" lang="fr-FR" sz="3400" spc="-1" strike="noStrike">
                <a:solidFill>
                  <a:srgbClr val="000000"/>
                </a:solidFill>
                <a:uFill>
                  <a:solidFill>
                    <a:srgbClr val="ffffff"/>
                  </a:solidFill>
                </a:uFill>
                <a:latin typeface="Calibri"/>
              </a:rPr>
              <a:t>« Il y aura un minimum de retraite à 1000 € »… pour une carrière complète à partir de l’âge d’équilibre (entre 64 et 66 ans)</a:t>
            </a:r>
            <a:endParaRPr b="0" lang="fr-FR" sz="3200" spc="-1" strike="noStrike">
              <a:solidFill>
                <a:srgbClr val="000000"/>
              </a:solidFill>
              <a:uFill>
                <a:solidFill>
                  <a:srgbClr val="ffffff"/>
                </a:solidFill>
              </a:uFill>
              <a:latin typeface="Calibri"/>
            </a:endParaRPr>
          </a:p>
          <a:p>
            <a:pPr>
              <a:lnSpc>
                <a:spcPct val="100000"/>
              </a:lnSpc>
            </a:pPr>
            <a:r>
              <a:rPr b="0" lang="fr-FR" sz="3400" spc="-1" strike="noStrike">
                <a:solidFill>
                  <a:srgbClr val="ff0000"/>
                </a:solidFill>
                <a:uFill>
                  <a:solidFill>
                    <a:srgbClr val="ffffff"/>
                  </a:solidFill>
                </a:uFill>
                <a:latin typeface="Calibri"/>
              </a:rPr>
              <a:t>40% des femmes n’ont pas de carrière complète</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i="1" lang="fr-FR" sz="3400" spc="-1" strike="noStrike">
                <a:solidFill>
                  <a:srgbClr val="000000"/>
                </a:solidFill>
                <a:uFill>
                  <a:solidFill>
                    <a:srgbClr val="ffffff"/>
                  </a:solidFill>
                </a:uFill>
                <a:latin typeface="Calibri"/>
              </a:rPr>
              <a:t>« Toute heure travaillée sera validée »</a:t>
            </a:r>
            <a:endParaRPr b="0" lang="fr-FR" sz="3200" spc="-1" strike="noStrike">
              <a:solidFill>
                <a:srgbClr val="000000"/>
              </a:solidFill>
              <a:uFill>
                <a:solidFill>
                  <a:srgbClr val="ffffff"/>
                </a:solidFill>
              </a:uFill>
              <a:latin typeface="Calibri"/>
            </a:endParaRPr>
          </a:p>
          <a:p>
            <a:pPr>
              <a:lnSpc>
                <a:spcPct val="100000"/>
              </a:lnSpc>
            </a:pPr>
            <a:r>
              <a:rPr b="0" lang="fr-FR" sz="3400" spc="-1" strike="noStrike">
                <a:solidFill>
                  <a:srgbClr val="ff0000"/>
                </a:solidFill>
                <a:uFill>
                  <a:solidFill>
                    <a:srgbClr val="ffffff"/>
                  </a:solidFill>
                </a:uFill>
                <a:latin typeface="Calibri"/>
              </a:rPr>
              <a:t>Seules 4% de femmes travaillent moins de 150 heures par trimestre. </a:t>
            </a:r>
            <a:r>
              <a:rPr b="0" lang="fr-FR" sz="3400" spc="-1" strike="noStrike">
                <a:solidFill>
                  <a:srgbClr val="000000"/>
                </a:solidFill>
                <a:uFill>
                  <a:solidFill>
                    <a:srgbClr val="ffffff"/>
                  </a:solidFill>
                </a:uFill>
                <a:latin typeface="Calibri"/>
              </a:rPr>
              <a:t>Ceci ne rattrapera pas la pénalisation de la prise en compte de ces années dans le calcul de la retraite.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400" spc="-1" strike="noStrike">
                <a:solidFill>
                  <a:srgbClr val="000000"/>
                </a:solidFill>
                <a:uFill>
                  <a:solidFill>
                    <a:srgbClr val="ffffff"/>
                  </a:solidFill>
                </a:uFill>
                <a:latin typeface="Calibri"/>
              </a:rPr>
              <a:t> </a:t>
            </a:r>
            <a:r>
              <a:rPr b="1" lang="fr-FR" sz="3400" spc="-1" strike="noStrike">
                <a:solidFill>
                  <a:srgbClr val="000000"/>
                </a:solidFill>
                <a:uFill>
                  <a:solidFill>
                    <a:srgbClr val="ffffff"/>
                  </a:solidFill>
                </a:uFill>
                <a:latin typeface="Calibri"/>
              </a:rPr>
              <a:t>« L’âge pivot permettra aux femmes de partir à 64 ans au lieu de 67 ans »</a:t>
            </a:r>
            <a:endParaRPr b="0" lang="fr-FR" sz="3200" spc="-1" strike="noStrike">
              <a:solidFill>
                <a:srgbClr val="000000"/>
              </a:solidFill>
              <a:uFill>
                <a:solidFill>
                  <a:srgbClr val="ffffff"/>
                </a:solidFill>
              </a:uFill>
              <a:latin typeface="Calibri"/>
            </a:endParaRPr>
          </a:p>
          <a:p>
            <a:pPr>
              <a:lnSpc>
                <a:spcPct val="100000"/>
              </a:lnSpc>
            </a:pPr>
            <a:r>
              <a:rPr b="0" lang="fr-FR" sz="3400" spc="-1" strike="noStrike">
                <a:solidFill>
                  <a:srgbClr val="ff0000"/>
                </a:solidFill>
                <a:uFill>
                  <a:solidFill>
                    <a:srgbClr val="ffffff"/>
                  </a:solidFill>
                </a:uFill>
                <a:latin typeface="Calibri"/>
              </a:rPr>
              <a:t>Aujourd’hui, 60% des femmes (et 70% des hommes) partent à la retraite avant 62 ans. </a:t>
            </a:r>
            <a:r>
              <a:rPr b="0" lang="fr-FR" sz="3400" spc="-1" strike="noStrike">
                <a:solidFill>
                  <a:srgbClr val="000000"/>
                </a:solidFill>
                <a:uFill>
                  <a:solidFill>
                    <a:srgbClr val="ffffff"/>
                  </a:solidFill>
                </a:uFill>
                <a:latin typeface="Calibri"/>
              </a:rPr>
              <a:t>Pour la majorité des femmes, l’âge pivot à 64 ans se traduira par une baisse de pension ou par un départ plus tardif…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
        <p:nvSpPr>
          <p:cNvPr id="118" name="TextShape 3"/>
          <p:cNvSpPr txBox="1"/>
          <p:nvPr/>
        </p:nvSpPr>
        <p:spPr>
          <a:xfrm>
            <a:off x="6553080" y="6356520"/>
            <a:ext cx="2133360" cy="364680"/>
          </a:xfrm>
          <a:prstGeom prst="rect">
            <a:avLst/>
          </a:prstGeom>
          <a:noFill/>
          <a:ln>
            <a:noFill/>
          </a:ln>
        </p:spPr>
        <p:txBody>
          <a:bodyPr anchor="ctr"/>
          <a:p>
            <a:pPr algn="r">
              <a:lnSpc>
                <a:spcPct val="100000"/>
              </a:lnSpc>
            </a:pPr>
            <a:fld id="{2C377987-414B-4076-86E3-2E665622B4EE}" type="slidenum">
              <a:rPr b="0" lang="fr-FR" sz="1200" spc="-1" strike="noStrike">
                <a:solidFill>
                  <a:srgbClr val="8b8b8b"/>
                </a:solidFill>
                <a:uFill>
                  <a:solidFill>
                    <a:srgbClr val="ffffff"/>
                  </a:solidFill>
                </a:uFill>
                <a:latin typeface="Calibri"/>
              </a:rPr>
              <a:t>&lt;numéro&gt;</a:t>
            </a:fld>
            <a:endParaRPr b="0" lang="fr-FR" sz="1400" spc="-1" strike="noStrike">
              <a:solidFill>
                <a:srgbClr val="000000"/>
              </a:solidFill>
              <a:uFill>
                <a:solidFill>
                  <a:srgbClr val="ffffff"/>
                </a:solidFill>
              </a:uFill>
              <a:latin typeface="Times New Roman"/>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TotalTime>
  <Application>LibreOffice/5.2.5.1$Windows_x86 LibreOffice_project/0312e1a284a7d50ca85a365c316c7abbf20a4d22</Application>
  <Words>1331</Words>
  <Paragraphs>86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2020-02-12T14:39:12Z</dcterms:created>
  <dc:creator>Delphine COLIN</dc:creator>
  <dc:description/>
  <dc:language>fr-FR</dc:language>
  <cp:lastModifiedBy>HUYNH DAVIS</cp:lastModifiedBy>
  <cp:lastPrinted>2020-02-13T08:36:29Z</cp:lastPrinted>
  <dcterms:modified xsi:type="dcterms:W3CDTF">2020-02-19T21:05:10Z</dcterms:modified>
  <cp:revision>26</cp:revision>
  <dc:subject/>
  <dc:title>Femmes et Retraites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Affichage à l'écran (4:3)</vt:lpwstr>
  </property>
  <property fmtid="{D5CDD505-2E9C-101B-9397-08002B2CF9AE}" pid="9" name="ScaleCrop">
    <vt:bool>0</vt:bool>
  </property>
  <property fmtid="{D5CDD505-2E9C-101B-9397-08002B2CF9AE}" pid="10" name="ShareDoc">
    <vt:bool>0</vt:bool>
  </property>
  <property fmtid="{D5CDD505-2E9C-101B-9397-08002B2CF9AE}" pid="11" name="Slides">
    <vt:i4>11</vt:i4>
  </property>
</Properties>
</file>